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304" r:id="rId13"/>
    <p:sldId id="305" r:id="rId14"/>
    <p:sldId id="267" r:id="rId15"/>
    <p:sldId id="268" r:id="rId16"/>
    <p:sldId id="269" r:id="rId17"/>
    <p:sldId id="270" r:id="rId18"/>
    <p:sldId id="271" r:id="rId19"/>
    <p:sldId id="272" r:id="rId20"/>
    <p:sldId id="273" r:id="rId21"/>
    <p:sldId id="274" r:id="rId22"/>
    <p:sldId id="277" r:id="rId23"/>
    <p:sldId id="275" r:id="rId24"/>
    <p:sldId id="276"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1" r:id="rId38"/>
    <p:sldId id="290"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5" autoAdjust="0"/>
    <p:restoredTop sz="94660"/>
  </p:normalViewPr>
  <p:slideViewPr>
    <p:cSldViewPr>
      <p:cViewPr varScale="1">
        <p:scale>
          <a:sx n="106" d="100"/>
          <a:sy n="106" d="100"/>
        </p:scale>
        <p:origin x="1158"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6C31E7-C022-482A-AC00-0C939B986F92}" type="datetimeFigureOut">
              <a:rPr lang="en-US" smtClean="0"/>
              <a:pPr/>
              <a:t>8/21/2017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99BC66-0E3B-4704-93F4-645B616E7C29}" type="slidenum">
              <a:rPr lang="en-US" smtClean="0"/>
              <a:pPr/>
              <a:t>‹#›</a:t>
            </a:fld>
            <a:endParaRPr lang="en-US"/>
          </a:p>
        </p:txBody>
      </p:sp>
    </p:spTree>
    <p:extLst>
      <p:ext uri="{BB962C8B-B14F-4D97-AF65-F5344CB8AC3E}">
        <p14:creationId xmlns:p14="http://schemas.microsoft.com/office/powerpoint/2010/main" val="199337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812B3C0-4856-478A-86C0-72F2D6B9BE25}" type="slidenum">
              <a:rPr lang="en-US" smtClean="0"/>
              <a:pPr eaLnBrk="1" hangingPunct="1"/>
              <a:t>2</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077442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84D0A1D-38FD-4BB2-A54F-22155FEB6B02}" type="slidenum">
              <a:rPr lang="en-US" smtClean="0"/>
              <a:pPr eaLnBrk="1" hangingPunct="1"/>
              <a:t>11</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074676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7097161-7557-464C-9581-7F6DA0411BAB}" type="slidenum">
              <a:rPr lang="en-US" smtClean="0"/>
              <a:pPr eaLnBrk="1" hangingPunct="1"/>
              <a:t>14</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312962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2F0B5D1-C6DC-4D4F-92FD-8D507B4F0D69}" type="slidenum">
              <a:rPr lang="en-US" smtClean="0"/>
              <a:pPr eaLnBrk="1" hangingPunct="1"/>
              <a:t>15</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948104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D61441F-26A2-469C-BFE6-2FA630CBA185}" type="slidenum">
              <a:rPr lang="en-US" smtClean="0"/>
              <a:pPr eaLnBrk="1" hangingPunct="1"/>
              <a:t>16</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439282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7456A7-0E03-4900-BEFC-AA33F9DC97DE}" type="slidenum">
              <a:rPr lang="en-US" smtClean="0"/>
              <a:pPr eaLnBrk="1" hangingPunct="1"/>
              <a:t>17</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158970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050D2F3-FC22-4523-A043-3FAC7645A6D4}" type="slidenum">
              <a:rPr lang="en-US" smtClean="0"/>
              <a:pPr eaLnBrk="1" hangingPunct="1"/>
              <a:t>18</a:t>
            </a:fld>
            <a:endParaRPr lang="en-US" smtClean="0"/>
          </a:p>
        </p:txBody>
      </p:sp>
    </p:spTree>
    <p:extLst>
      <p:ext uri="{BB962C8B-B14F-4D97-AF65-F5344CB8AC3E}">
        <p14:creationId xmlns:p14="http://schemas.microsoft.com/office/powerpoint/2010/main" val="2533645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0288AF9-E8C0-4157-B987-A11FB6462BFC}" type="slidenum">
              <a:rPr lang="en-US" smtClean="0"/>
              <a:pPr eaLnBrk="1" hangingPunct="1"/>
              <a:t>19</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512827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CD79C7-359B-4A61-A8C1-29D2285F23C9}" type="slidenum">
              <a:rPr lang="en-US" smtClean="0"/>
              <a:pPr eaLnBrk="1" hangingPunct="1"/>
              <a:t>20</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723449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611BC2C-F2CA-4927-824B-2AAAA56D8A17}" type="slidenum">
              <a:rPr lang="en-US" smtClean="0"/>
              <a:pPr eaLnBrk="1" hangingPunct="1"/>
              <a:t>21</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861654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3181502-59D0-4A12-AC9B-26E618B01F32}" type="slidenum">
              <a:rPr lang="en-US" smtClean="0"/>
              <a:pPr eaLnBrk="1" hangingPunct="1"/>
              <a:t>22</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038204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553CB0B-18CA-4ED5-BF1F-97ECE7715B83}" type="slidenum">
              <a:rPr lang="en-US" smtClean="0"/>
              <a:pPr eaLnBrk="1" hangingPunct="1"/>
              <a:t>3</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589570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5347710-5A50-4FAA-BD24-0C32EC92B209}" type="slidenum">
              <a:rPr lang="en-US" smtClean="0"/>
              <a:pPr eaLnBrk="1" hangingPunct="1"/>
              <a:t>23</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207865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51A916C-1B3C-44DB-A76A-E095A55DCB38}" type="slidenum">
              <a:rPr lang="en-US" smtClean="0"/>
              <a:pPr eaLnBrk="1" hangingPunct="1"/>
              <a:t>24</a:t>
            </a:fld>
            <a:endParaRPr 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219615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4BFEB78-E8FC-49CD-9516-5FF2EEB7EDA7}" type="slidenum">
              <a:rPr lang="en-US" smtClean="0"/>
              <a:pPr eaLnBrk="1" hangingPunct="1"/>
              <a:t>25</a:t>
            </a:fld>
            <a:endParaRPr lang="en-US" smtClean="0"/>
          </a:p>
        </p:txBody>
      </p:sp>
    </p:spTree>
    <p:extLst>
      <p:ext uri="{BB962C8B-B14F-4D97-AF65-F5344CB8AC3E}">
        <p14:creationId xmlns:p14="http://schemas.microsoft.com/office/powerpoint/2010/main" val="660808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27867B4-5600-48B4-99ED-0B8E4AE6BD5A}" type="slidenum">
              <a:rPr lang="en-US" smtClean="0"/>
              <a:pPr eaLnBrk="1" hangingPunct="1"/>
              <a:t>26</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766857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D26944E-FD49-49D2-9E17-D0975003A28C}" type="slidenum">
              <a:rPr lang="en-US" smtClean="0"/>
              <a:pPr eaLnBrk="1" hangingPunct="1"/>
              <a:t>27</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445125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A8B58D1-BCD6-4ADB-8A5F-4E10B0D6E1DE}" type="slidenum">
              <a:rPr lang="en-US" smtClean="0"/>
              <a:pPr eaLnBrk="1" hangingPunct="1"/>
              <a:t>28</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0178409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535188D-A0A5-4379-872C-244160C6BFD3}" type="slidenum">
              <a:rPr lang="en-US" smtClean="0"/>
              <a:pPr eaLnBrk="1" hangingPunct="1"/>
              <a:t>29</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Tree>
    <p:extLst>
      <p:ext uri="{BB962C8B-B14F-4D97-AF65-F5344CB8AC3E}">
        <p14:creationId xmlns:p14="http://schemas.microsoft.com/office/powerpoint/2010/main" val="1305563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72DDB5E-12BF-419E-8F95-FD76D62A77B2}" type="slidenum">
              <a:rPr lang="en-US" smtClean="0"/>
              <a:pPr eaLnBrk="1" hangingPunct="1"/>
              <a:t>30</a:t>
            </a:fld>
            <a:endParaRPr lang="en-US" smtClean="0"/>
          </a:p>
        </p:txBody>
      </p:sp>
    </p:spTree>
    <p:extLst>
      <p:ext uri="{BB962C8B-B14F-4D97-AF65-F5344CB8AC3E}">
        <p14:creationId xmlns:p14="http://schemas.microsoft.com/office/powerpoint/2010/main" val="3973341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09FB5D2-7F56-4126-890D-028C0A7E1265}" type="slidenum">
              <a:rPr lang="en-US" smtClean="0"/>
              <a:pPr eaLnBrk="1" hangingPunct="1"/>
              <a:t>31</a:t>
            </a:fld>
            <a:endParaRPr lang="en-US" smtClean="0"/>
          </a:p>
        </p:txBody>
      </p:sp>
    </p:spTree>
    <p:extLst>
      <p:ext uri="{BB962C8B-B14F-4D97-AF65-F5344CB8AC3E}">
        <p14:creationId xmlns:p14="http://schemas.microsoft.com/office/powerpoint/2010/main" val="2435815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472484D-9709-4C9B-A972-974E92D08A1F}" type="slidenum">
              <a:rPr lang="en-US" smtClean="0"/>
              <a:pPr eaLnBrk="1" hangingPunct="1"/>
              <a:t>32</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246307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739AC12-A339-4684-BC3D-36F04AA5FCFF}" type="slidenum">
              <a:rPr lang="en-US" smtClean="0"/>
              <a:pPr eaLnBrk="1" hangingPunct="1"/>
              <a:t>4</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1622110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86143DC-AB02-477D-A1EC-6AB4532C6ADD}" type="slidenum">
              <a:rPr lang="en-US" smtClean="0"/>
              <a:pPr eaLnBrk="1" hangingPunct="1"/>
              <a:t>33</a:t>
            </a:fld>
            <a:endParaRPr lang="en-US" smtClean="0"/>
          </a:p>
        </p:txBody>
      </p:sp>
    </p:spTree>
    <p:extLst>
      <p:ext uri="{BB962C8B-B14F-4D97-AF65-F5344CB8AC3E}">
        <p14:creationId xmlns:p14="http://schemas.microsoft.com/office/powerpoint/2010/main" val="26855168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2DD4EB8-357C-4EA1-93A9-8C14FE86C1CA}" type="slidenum">
              <a:rPr lang="en-US" smtClean="0"/>
              <a:pPr eaLnBrk="1" hangingPunct="1"/>
              <a:t>34</a:t>
            </a:fld>
            <a:endParaRPr lang="en-US" smtClean="0"/>
          </a:p>
        </p:txBody>
      </p:sp>
    </p:spTree>
    <p:extLst>
      <p:ext uri="{BB962C8B-B14F-4D97-AF65-F5344CB8AC3E}">
        <p14:creationId xmlns:p14="http://schemas.microsoft.com/office/powerpoint/2010/main" val="2927500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34C0A5E-118F-4C44-91F1-C7CE0F7D10F1}" type="slidenum">
              <a:rPr lang="en-US" smtClean="0"/>
              <a:pPr eaLnBrk="1" hangingPunct="1"/>
              <a:t>35</a:t>
            </a:fld>
            <a:endParaRPr lang="en-US" smtClean="0"/>
          </a:p>
        </p:txBody>
      </p:sp>
    </p:spTree>
    <p:extLst>
      <p:ext uri="{BB962C8B-B14F-4D97-AF65-F5344CB8AC3E}">
        <p14:creationId xmlns:p14="http://schemas.microsoft.com/office/powerpoint/2010/main" val="697237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CC5BD7F-815D-4A80-8CE0-7FE086E792E5}" type="slidenum">
              <a:rPr lang="en-US" smtClean="0"/>
              <a:pPr eaLnBrk="1" hangingPunct="1"/>
              <a:t>36</a:t>
            </a:fld>
            <a:endParaRPr lang="en-US" smtClean="0"/>
          </a:p>
        </p:txBody>
      </p:sp>
    </p:spTree>
    <p:extLst>
      <p:ext uri="{BB962C8B-B14F-4D97-AF65-F5344CB8AC3E}">
        <p14:creationId xmlns:p14="http://schemas.microsoft.com/office/powerpoint/2010/main" val="310579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82657A9-43C8-4113-A998-96F7E1A81797}" type="slidenum">
              <a:rPr lang="en-US" smtClean="0"/>
              <a:pPr eaLnBrk="1" hangingPunct="1"/>
              <a:t>37</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8114402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1ABF53B-248C-405D-AA28-0CB041A8782B}" type="slidenum">
              <a:rPr lang="en-US" smtClean="0"/>
              <a:pPr eaLnBrk="1" hangingPunct="1"/>
              <a:t>38</a:t>
            </a:fld>
            <a:endParaRPr lang="en-US" smtClean="0"/>
          </a:p>
        </p:txBody>
      </p:sp>
    </p:spTree>
    <p:extLst>
      <p:ext uri="{BB962C8B-B14F-4D97-AF65-F5344CB8AC3E}">
        <p14:creationId xmlns:p14="http://schemas.microsoft.com/office/powerpoint/2010/main" val="23933664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4C8151E-5A8E-4ED9-85AE-4FF3B7FD86FB}" type="slidenum">
              <a:rPr lang="en-US" smtClean="0"/>
              <a:pPr eaLnBrk="1" hangingPunct="1"/>
              <a:t>39</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Tree>
    <p:extLst>
      <p:ext uri="{BB962C8B-B14F-4D97-AF65-F5344CB8AC3E}">
        <p14:creationId xmlns:p14="http://schemas.microsoft.com/office/powerpoint/2010/main" val="10842521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2D050E-7CCF-4080-A6F3-A20AD69E5298}" type="slidenum">
              <a:rPr lang="en-US" smtClean="0"/>
              <a:pPr eaLnBrk="1" hangingPunct="1"/>
              <a:t>40</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Tree>
    <p:extLst>
      <p:ext uri="{BB962C8B-B14F-4D97-AF65-F5344CB8AC3E}">
        <p14:creationId xmlns:p14="http://schemas.microsoft.com/office/powerpoint/2010/main" val="2658245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CC6A87F-9A2C-4D46-A814-CA9B565B1D59}" type="slidenum">
              <a:rPr lang="en-US" smtClean="0"/>
              <a:pPr eaLnBrk="1" hangingPunct="1"/>
              <a:t>41</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Tree>
    <p:extLst>
      <p:ext uri="{BB962C8B-B14F-4D97-AF65-F5344CB8AC3E}">
        <p14:creationId xmlns:p14="http://schemas.microsoft.com/office/powerpoint/2010/main" val="22181595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BC9B510-9DA9-4F37-AF81-D664FD9598D3}" type="slidenum">
              <a:rPr lang="en-US" smtClean="0"/>
              <a:pPr eaLnBrk="1" hangingPunct="1"/>
              <a:t>42</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Tree>
    <p:extLst>
      <p:ext uri="{BB962C8B-B14F-4D97-AF65-F5344CB8AC3E}">
        <p14:creationId xmlns:p14="http://schemas.microsoft.com/office/powerpoint/2010/main" val="547393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E3BD1B4-0968-438B-A347-966D3EFE061C}" type="slidenum">
              <a:rPr lang="en-US" smtClean="0"/>
              <a:pPr eaLnBrk="1" hangingPunct="1"/>
              <a:t>5</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472567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E7D0306-8D0F-477B-B421-D186F93C0119}" type="slidenum">
              <a:rPr lang="en-US" smtClean="0"/>
              <a:pPr eaLnBrk="1" hangingPunct="1"/>
              <a:t>43</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Tree>
    <p:extLst>
      <p:ext uri="{BB962C8B-B14F-4D97-AF65-F5344CB8AC3E}">
        <p14:creationId xmlns:p14="http://schemas.microsoft.com/office/powerpoint/2010/main" val="5711389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18B3D92-366E-4047-9A5C-D4E3D99CBC26}" type="slidenum">
              <a:rPr lang="en-US" smtClean="0"/>
              <a:pPr eaLnBrk="1" hangingPunct="1"/>
              <a:t>44</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6967416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E94F1F3-6515-4D79-8D4E-D47C9A44E9E2}" type="slidenum">
              <a:rPr lang="en-US" smtClean="0"/>
              <a:pPr eaLnBrk="1" hangingPunct="1"/>
              <a:t>45</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7313343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D22AF58-421E-4FCE-9333-A33E040F207F}" type="slidenum">
              <a:rPr lang="en-US" smtClean="0"/>
              <a:pPr eaLnBrk="1" hangingPunct="1"/>
              <a:t>46</a:t>
            </a:fld>
            <a:endParaRPr 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5092178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B3E51C-3A97-4398-ABAB-379132238773}" type="slidenum">
              <a:rPr lang="en-US" smtClean="0"/>
              <a:pPr eaLnBrk="1" hangingPunct="1"/>
              <a:t>47</a:t>
            </a:fld>
            <a:endParaRPr 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5793933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22BA8B-C760-47DF-96BA-ED0486150584}" type="slidenum">
              <a:rPr lang="en-US" smtClean="0"/>
              <a:pPr eaLnBrk="1" hangingPunct="1"/>
              <a:t>48</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5122715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22BDADB-BCC5-4CD2-92A6-365528CD34F8}" type="slidenum">
              <a:rPr lang="en-US" smtClean="0"/>
              <a:pPr eaLnBrk="1" hangingPunct="1"/>
              <a:t>49</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5005540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CF916A-5662-4251-9184-29EC3AB615B0}" type="slidenum">
              <a:rPr lang="en-US" smtClean="0"/>
              <a:pPr eaLnBrk="1" hangingPunct="1"/>
              <a:t>50</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740856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1359C4E-882A-4171-A243-E5833293715A}" type="slidenum">
              <a:rPr lang="en-US" smtClean="0"/>
              <a:pPr eaLnBrk="1" hangingPunct="1"/>
              <a:t>6</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602930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135500-27DE-4C5A-91C7-7866DE3D5053}" type="slidenum">
              <a:rPr lang="en-US" smtClean="0"/>
              <a:pPr eaLnBrk="1" hangingPunct="1"/>
              <a:t>7</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686907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896BC07-7C63-46B3-B9BF-CB9032E7C1E9}" type="slidenum">
              <a:rPr lang="en-US" smtClean="0"/>
              <a:pPr eaLnBrk="1" hangingPunct="1"/>
              <a:t>8</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778409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9B500C2-6D28-4EB0-800E-C7BBF9D466D6}" type="slidenum">
              <a:rPr lang="en-US" smtClean="0"/>
              <a:pPr eaLnBrk="1" hangingPunct="1"/>
              <a:t>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286362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E7A783A-EB95-496B-BC99-DE43D4AD31F3}" type="slidenum">
              <a:rPr lang="en-US" smtClean="0"/>
              <a:pPr eaLnBrk="1" hangingPunct="1"/>
              <a:t>10</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4700012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28600" y="685800"/>
            <a:ext cx="8686800" cy="1475293"/>
          </a:xfrm>
          <a:prstGeom prst="rect">
            <a:avLst/>
          </a:prstGeo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228601" y="2362200"/>
            <a:ext cx="5943600" cy="1219200"/>
          </a:xfrm>
          <a:prstGeom prst="rect">
            <a:avLst/>
          </a:prstGeom>
        </p:spPr>
        <p:txBody>
          <a:bodyPr/>
          <a:lstStyle>
            <a:lvl1pPr marL="0" indent="0" algn="l">
              <a:buFontTx/>
              <a:buNone/>
              <a:defRPr/>
            </a:lvl1pPr>
          </a:lstStyle>
          <a:p>
            <a:pPr lvl="0"/>
            <a:r>
              <a:rPr lang="en-US" noProof="0" smtClean="0"/>
              <a:t>Click to edit Master subtitle style</a:t>
            </a:r>
          </a:p>
        </p:txBody>
      </p:sp>
      <p:sp>
        <p:nvSpPr>
          <p:cNvPr id="8" name="Date Placeholder 1"/>
          <p:cNvSpPr>
            <a:spLocks noGrp="1"/>
          </p:cNvSpPr>
          <p:nvPr>
            <p:ph type="dt" sz="half" idx="2"/>
          </p:nvPr>
        </p:nvSpPr>
        <p:spPr>
          <a:xfrm>
            <a:off x="228600" y="6355950"/>
            <a:ext cx="2133695" cy="365779"/>
          </a:xfrm>
          <a:prstGeom prst="rect">
            <a:avLst/>
          </a:prstGeom>
        </p:spPr>
        <p:txBody>
          <a:bodyPr vert="horz" lIns="82479" tIns="41239" rIns="82479" bIns="41239" rtlCol="0" anchor="ctr"/>
          <a:lstStyle>
            <a:lvl1pPr algn="l">
              <a:defRPr sz="1100">
                <a:solidFill>
                  <a:schemeClr val="tx1">
                    <a:tint val="75000"/>
                  </a:schemeClr>
                </a:solidFill>
                <a:latin typeface="+mj-lt"/>
              </a:defRPr>
            </a:lvl1pPr>
          </a:lstStyle>
          <a:p>
            <a:fld id="{13302DFC-432A-4F7C-88D3-5D16E56CB925}" type="datetimeFigureOut">
              <a:rPr lang="en-US" smtClean="0"/>
              <a:pPr/>
              <a:t>8/21/2017</a:t>
            </a:fld>
            <a:endParaRPr lang="en-US"/>
          </a:p>
        </p:txBody>
      </p:sp>
      <p:sp>
        <p:nvSpPr>
          <p:cNvPr id="9" name="Footer Placeholder 2"/>
          <p:cNvSpPr>
            <a:spLocks noGrp="1"/>
          </p:cNvSpPr>
          <p:nvPr>
            <p:ph type="ftr" sz="quarter" idx="3"/>
          </p:nvPr>
        </p:nvSpPr>
        <p:spPr>
          <a:xfrm>
            <a:off x="3124748" y="6355950"/>
            <a:ext cx="2894504" cy="365779"/>
          </a:xfrm>
          <a:prstGeom prst="rect">
            <a:avLst/>
          </a:prstGeom>
        </p:spPr>
        <p:txBody>
          <a:bodyPr vert="horz" lIns="82479" tIns="41239" rIns="82479" bIns="41239" rtlCol="0" anchor="ctr"/>
          <a:lstStyle>
            <a:lvl1pPr algn="ctr">
              <a:defRPr sz="1100">
                <a:solidFill>
                  <a:schemeClr val="tx1">
                    <a:tint val="75000"/>
                  </a:schemeClr>
                </a:solidFill>
                <a:latin typeface="+mj-lt"/>
              </a:defRPr>
            </a:lvl1pPr>
          </a:lstStyle>
          <a:p>
            <a:endParaRPr lang="en-US"/>
          </a:p>
        </p:txBody>
      </p:sp>
      <p:sp>
        <p:nvSpPr>
          <p:cNvPr id="10" name="Slide Number Placeholder 3"/>
          <p:cNvSpPr>
            <a:spLocks noGrp="1"/>
          </p:cNvSpPr>
          <p:nvPr>
            <p:ph type="sldNum" sz="quarter" idx="4"/>
          </p:nvPr>
        </p:nvSpPr>
        <p:spPr>
          <a:xfrm>
            <a:off x="6774533" y="6355950"/>
            <a:ext cx="2133695" cy="365779"/>
          </a:xfrm>
          <a:prstGeom prst="rect">
            <a:avLst/>
          </a:prstGeom>
        </p:spPr>
        <p:txBody>
          <a:bodyPr vert="horz" lIns="82479" tIns="41239" rIns="82479" bIns="41239" rtlCol="0" anchor="ctr"/>
          <a:lstStyle>
            <a:lvl1pPr algn="r">
              <a:defRPr sz="1100">
                <a:solidFill>
                  <a:schemeClr val="tx1">
                    <a:tint val="75000"/>
                  </a:schemeClr>
                </a:solidFill>
                <a:latin typeface="+mj-lt"/>
              </a:defRPr>
            </a:lvl1pPr>
          </a:lstStyle>
          <a:p>
            <a:fld id="{4DF5BDAE-C3BF-4929-B0EF-496040D53FE4}"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228600" y="1292308"/>
            <a:ext cx="8686800" cy="427029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
          <p:cNvSpPr>
            <a:spLocks noGrp="1"/>
          </p:cNvSpPr>
          <p:nvPr>
            <p:ph type="dt" sz="half" idx="2"/>
          </p:nvPr>
        </p:nvSpPr>
        <p:spPr>
          <a:xfrm>
            <a:off x="228600" y="6355950"/>
            <a:ext cx="2133695" cy="365779"/>
          </a:xfrm>
          <a:prstGeom prst="rect">
            <a:avLst/>
          </a:prstGeom>
        </p:spPr>
        <p:txBody>
          <a:bodyPr vert="horz" lIns="82479" tIns="41239" rIns="82479" bIns="41239" rtlCol="0" anchor="ctr"/>
          <a:lstStyle>
            <a:lvl1pPr algn="l">
              <a:defRPr sz="1100">
                <a:solidFill>
                  <a:schemeClr val="tx1">
                    <a:tint val="75000"/>
                  </a:schemeClr>
                </a:solidFill>
                <a:latin typeface="+mj-lt"/>
              </a:defRPr>
            </a:lvl1pPr>
          </a:lstStyle>
          <a:p>
            <a:fld id="{13302DFC-432A-4F7C-88D3-5D16E56CB925}" type="datetimeFigureOut">
              <a:rPr lang="en-US" smtClean="0"/>
              <a:pPr/>
              <a:t>8/21/2017</a:t>
            </a:fld>
            <a:endParaRPr lang="en-US"/>
          </a:p>
        </p:txBody>
      </p:sp>
      <p:sp>
        <p:nvSpPr>
          <p:cNvPr id="8" name="Footer Placeholder 2"/>
          <p:cNvSpPr>
            <a:spLocks noGrp="1"/>
          </p:cNvSpPr>
          <p:nvPr>
            <p:ph type="ftr" sz="quarter" idx="3"/>
          </p:nvPr>
        </p:nvSpPr>
        <p:spPr>
          <a:xfrm>
            <a:off x="3124748" y="6355950"/>
            <a:ext cx="2894504" cy="365779"/>
          </a:xfrm>
          <a:prstGeom prst="rect">
            <a:avLst/>
          </a:prstGeom>
        </p:spPr>
        <p:txBody>
          <a:bodyPr vert="horz" lIns="82479" tIns="41239" rIns="82479" bIns="41239" rtlCol="0" anchor="ctr"/>
          <a:lstStyle>
            <a:lvl1pPr algn="ctr">
              <a:defRPr sz="1100">
                <a:solidFill>
                  <a:schemeClr val="tx1">
                    <a:tint val="75000"/>
                  </a:schemeClr>
                </a:solidFill>
                <a:latin typeface="+mj-lt"/>
              </a:defRPr>
            </a:lvl1pPr>
          </a:lstStyle>
          <a:p>
            <a:endParaRPr lang="en-US"/>
          </a:p>
        </p:txBody>
      </p:sp>
      <p:sp>
        <p:nvSpPr>
          <p:cNvPr id="9" name="Slide Number Placeholder 3"/>
          <p:cNvSpPr>
            <a:spLocks noGrp="1"/>
          </p:cNvSpPr>
          <p:nvPr>
            <p:ph type="sldNum" sz="quarter" idx="4"/>
          </p:nvPr>
        </p:nvSpPr>
        <p:spPr>
          <a:xfrm>
            <a:off x="6774533" y="6355950"/>
            <a:ext cx="2133695" cy="365779"/>
          </a:xfrm>
          <a:prstGeom prst="rect">
            <a:avLst/>
          </a:prstGeom>
        </p:spPr>
        <p:txBody>
          <a:bodyPr vert="horz" lIns="82479" tIns="41239" rIns="82479" bIns="41239" rtlCol="0" anchor="ctr"/>
          <a:lstStyle>
            <a:lvl1pPr algn="r">
              <a:defRPr sz="1100">
                <a:solidFill>
                  <a:schemeClr val="tx1">
                    <a:tint val="75000"/>
                  </a:schemeClr>
                </a:solidFill>
                <a:latin typeface="+mj-lt"/>
              </a:defRPr>
            </a:lvl1pPr>
          </a:lstStyle>
          <a:p>
            <a:fld id="{4DF5BDAE-C3BF-4929-B0EF-496040D53FE4}" type="slidenum">
              <a:rPr lang="en-US" smtClean="0"/>
              <a:pPr/>
              <a:t>‹#›</a:t>
            </a:fld>
            <a:endParaRPr lang="en-US"/>
          </a:p>
        </p:txBody>
      </p:sp>
      <p:sp>
        <p:nvSpPr>
          <p:cNvPr id="10" name="Title Placeholder 4"/>
          <p:cNvSpPr>
            <a:spLocks noGrp="1"/>
          </p:cNvSpPr>
          <p:nvPr>
            <p:ph type="title"/>
          </p:nvPr>
        </p:nvSpPr>
        <p:spPr>
          <a:xfrm>
            <a:off x="228600" y="76200"/>
            <a:ext cx="8686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120714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3337" y="127553"/>
            <a:ext cx="1942063" cy="5413531"/>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27553"/>
            <a:ext cx="6629400" cy="5413531"/>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
          <p:cNvSpPr>
            <a:spLocks noGrp="1"/>
          </p:cNvSpPr>
          <p:nvPr>
            <p:ph type="dt" sz="half" idx="2"/>
          </p:nvPr>
        </p:nvSpPr>
        <p:spPr>
          <a:xfrm>
            <a:off x="228600" y="6355950"/>
            <a:ext cx="2133695" cy="365779"/>
          </a:xfrm>
          <a:prstGeom prst="rect">
            <a:avLst/>
          </a:prstGeom>
        </p:spPr>
        <p:txBody>
          <a:bodyPr vert="horz" lIns="82479" tIns="41239" rIns="82479" bIns="41239" rtlCol="0" anchor="ctr"/>
          <a:lstStyle>
            <a:lvl1pPr algn="l">
              <a:defRPr sz="1100">
                <a:solidFill>
                  <a:schemeClr val="tx1">
                    <a:tint val="75000"/>
                  </a:schemeClr>
                </a:solidFill>
                <a:latin typeface="+mj-lt"/>
              </a:defRPr>
            </a:lvl1pPr>
          </a:lstStyle>
          <a:p>
            <a:fld id="{13302DFC-432A-4F7C-88D3-5D16E56CB925}" type="datetimeFigureOut">
              <a:rPr lang="en-US" smtClean="0"/>
              <a:pPr/>
              <a:t>8/21/2017</a:t>
            </a:fld>
            <a:endParaRPr lang="en-US"/>
          </a:p>
        </p:txBody>
      </p:sp>
      <p:sp>
        <p:nvSpPr>
          <p:cNvPr id="8" name="Footer Placeholder 2"/>
          <p:cNvSpPr>
            <a:spLocks noGrp="1"/>
          </p:cNvSpPr>
          <p:nvPr>
            <p:ph type="ftr" sz="quarter" idx="3"/>
          </p:nvPr>
        </p:nvSpPr>
        <p:spPr>
          <a:xfrm>
            <a:off x="3124748" y="6355950"/>
            <a:ext cx="2894504" cy="365779"/>
          </a:xfrm>
          <a:prstGeom prst="rect">
            <a:avLst/>
          </a:prstGeom>
        </p:spPr>
        <p:txBody>
          <a:bodyPr vert="horz" lIns="82479" tIns="41239" rIns="82479" bIns="41239" rtlCol="0" anchor="ctr"/>
          <a:lstStyle>
            <a:lvl1pPr algn="ctr">
              <a:defRPr sz="1100">
                <a:solidFill>
                  <a:schemeClr val="tx1">
                    <a:tint val="75000"/>
                  </a:schemeClr>
                </a:solidFill>
                <a:latin typeface="+mj-lt"/>
              </a:defRPr>
            </a:lvl1pPr>
          </a:lstStyle>
          <a:p>
            <a:endParaRPr lang="en-US"/>
          </a:p>
        </p:txBody>
      </p:sp>
      <p:sp>
        <p:nvSpPr>
          <p:cNvPr id="9" name="Slide Number Placeholder 3"/>
          <p:cNvSpPr>
            <a:spLocks noGrp="1"/>
          </p:cNvSpPr>
          <p:nvPr>
            <p:ph type="sldNum" sz="quarter" idx="4"/>
          </p:nvPr>
        </p:nvSpPr>
        <p:spPr>
          <a:xfrm>
            <a:off x="6774533" y="6355950"/>
            <a:ext cx="2133695" cy="365779"/>
          </a:xfrm>
          <a:prstGeom prst="rect">
            <a:avLst/>
          </a:prstGeom>
        </p:spPr>
        <p:txBody>
          <a:bodyPr vert="horz" lIns="82479" tIns="41239" rIns="82479" bIns="41239" rtlCol="0" anchor="ctr"/>
          <a:lstStyle>
            <a:lvl1pPr algn="r">
              <a:defRPr sz="1100">
                <a:solidFill>
                  <a:schemeClr val="tx1">
                    <a:tint val="75000"/>
                  </a:schemeClr>
                </a:solidFill>
                <a:latin typeface="+mj-lt"/>
              </a:defRPr>
            </a:lvl1pPr>
          </a:lstStyle>
          <a:p>
            <a:fld id="{4DF5BDAE-C3BF-4929-B0EF-496040D53FE4}" type="slidenum">
              <a:rPr lang="en-US" smtClean="0"/>
              <a:pPr/>
              <a:t>‹#›</a:t>
            </a:fld>
            <a:endParaRPr lang="en-US"/>
          </a:p>
        </p:txBody>
      </p:sp>
    </p:spTree>
    <p:extLst>
      <p:ext uri="{BB962C8B-B14F-4D97-AF65-F5344CB8AC3E}">
        <p14:creationId xmlns:p14="http://schemas.microsoft.com/office/powerpoint/2010/main" val="2862370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fld id="{6B5A7B75-1301-419E-9DA9-DFEE743AC409}" type="datetime1">
              <a:rPr lang="en-US"/>
              <a:pPr/>
              <a:t>8/21/2017</a:t>
            </a:fld>
            <a:endParaRPr lang="en-US"/>
          </a:p>
        </p:txBody>
      </p:sp>
      <p:sp>
        <p:nvSpPr>
          <p:cNvPr id="6" name="Rectangle 5"/>
          <p:cNvSpPr>
            <a:spLocks noGrp="1" noChangeArrowheads="1"/>
          </p:cNvSpPr>
          <p:nvPr>
            <p:ph type="ftr" sz="quarter" idx="11"/>
          </p:nvPr>
        </p:nvSpPr>
        <p:spPr>
          <a:ln/>
        </p:spPr>
        <p:txBody>
          <a:bodyPr/>
          <a:lstStyle>
            <a:lvl1pPr algn="l">
              <a:defRPr/>
            </a:lvl1pPr>
          </a:lstStyle>
          <a:p>
            <a:r>
              <a:rPr lang="en-US"/>
              <a:t>© 2011 Cengage Learning. All Rights Reserved. May not be scanned, copied or duplicated, © 2011 Cengage Learning. All Rights Reserved. May not be scanned, copied or duplicated, </a:t>
            </a:r>
          </a:p>
          <a:p>
            <a:r>
              <a:rPr lang="en-US"/>
              <a:t>or posted to a publicly accessible website, in whole or in part.</a:t>
            </a:r>
          </a:p>
          <a:p>
            <a:pPr algn="ct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B3E132-CA38-43A3-885F-DB612AF65056}" type="slidenum">
              <a:rPr lang="en-US"/>
              <a:pPr>
                <a:defRPr/>
              </a:pPr>
              <a:t>‹#›</a:t>
            </a:fld>
            <a:endParaRPr lang="en-US" dirty="0"/>
          </a:p>
        </p:txBody>
      </p:sp>
    </p:spTree>
    <p:extLst>
      <p:ext uri="{BB962C8B-B14F-4D97-AF65-F5344CB8AC3E}">
        <p14:creationId xmlns:p14="http://schemas.microsoft.com/office/powerpoint/2010/main" val="140819904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3854"/>
            <a:ext cx="8686799" cy="442114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
          <p:cNvSpPr>
            <a:spLocks noGrp="1"/>
          </p:cNvSpPr>
          <p:nvPr>
            <p:ph type="dt" sz="half" idx="2"/>
          </p:nvPr>
        </p:nvSpPr>
        <p:spPr>
          <a:xfrm>
            <a:off x="228600" y="6355950"/>
            <a:ext cx="2133695" cy="365779"/>
          </a:xfrm>
          <a:prstGeom prst="rect">
            <a:avLst/>
          </a:prstGeom>
        </p:spPr>
        <p:txBody>
          <a:bodyPr vert="horz" lIns="82479" tIns="41239" rIns="82479" bIns="41239" rtlCol="0" anchor="ctr"/>
          <a:lstStyle>
            <a:lvl1pPr algn="l">
              <a:defRPr sz="1100">
                <a:solidFill>
                  <a:schemeClr val="tx1">
                    <a:tint val="75000"/>
                  </a:schemeClr>
                </a:solidFill>
                <a:latin typeface="+mj-lt"/>
              </a:defRPr>
            </a:lvl1pPr>
          </a:lstStyle>
          <a:p>
            <a:fld id="{13302DFC-432A-4F7C-88D3-5D16E56CB925}" type="datetimeFigureOut">
              <a:rPr lang="en-US" smtClean="0"/>
              <a:pPr/>
              <a:t>8/21/2017</a:t>
            </a:fld>
            <a:endParaRPr lang="en-US"/>
          </a:p>
        </p:txBody>
      </p:sp>
      <p:sp>
        <p:nvSpPr>
          <p:cNvPr id="8" name="Footer Placeholder 2"/>
          <p:cNvSpPr>
            <a:spLocks noGrp="1"/>
          </p:cNvSpPr>
          <p:nvPr>
            <p:ph type="ftr" sz="quarter" idx="3"/>
          </p:nvPr>
        </p:nvSpPr>
        <p:spPr>
          <a:xfrm>
            <a:off x="3124748" y="6355950"/>
            <a:ext cx="2894504" cy="365779"/>
          </a:xfrm>
          <a:prstGeom prst="rect">
            <a:avLst/>
          </a:prstGeom>
        </p:spPr>
        <p:txBody>
          <a:bodyPr vert="horz" lIns="82479" tIns="41239" rIns="82479" bIns="41239" rtlCol="0" anchor="ctr"/>
          <a:lstStyle>
            <a:lvl1pPr algn="ctr">
              <a:defRPr sz="1100">
                <a:solidFill>
                  <a:schemeClr val="tx1">
                    <a:tint val="75000"/>
                  </a:schemeClr>
                </a:solidFill>
                <a:latin typeface="+mj-lt"/>
              </a:defRPr>
            </a:lvl1pPr>
          </a:lstStyle>
          <a:p>
            <a:endParaRPr lang="en-US"/>
          </a:p>
        </p:txBody>
      </p:sp>
      <p:sp>
        <p:nvSpPr>
          <p:cNvPr id="9" name="Slide Number Placeholder 3"/>
          <p:cNvSpPr>
            <a:spLocks noGrp="1"/>
          </p:cNvSpPr>
          <p:nvPr>
            <p:ph type="sldNum" sz="quarter" idx="4"/>
          </p:nvPr>
        </p:nvSpPr>
        <p:spPr>
          <a:xfrm>
            <a:off x="6774533" y="6355950"/>
            <a:ext cx="2133695" cy="365779"/>
          </a:xfrm>
          <a:prstGeom prst="rect">
            <a:avLst/>
          </a:prstGeom>
        </p:spPr>
        <p:txBody>
          <a:bodyPr vert="horz" lIns="82479" tIns="41239" rIns="82479" bIns="41239" rtlCol="0" anchor="ctr"/>
          <a:lstStyle>
            <a:lvl1pPr algn="r">
              <a:defRPr sz="1100">
                <a:solidFill>
                  <a:schemeClr val="tx1">
                    <a:tint val="75000"/>
                  </a:schemeClr>
                </a:solidFill>
                <a:latin typeface="+mj-lt"/>
              </a:defRPr>
            </a:lvl1pPr>
          </a:lstStyle>
          <a:p>
            <a:fld id="{4DF5BDAE-C3BF-4929-B0EF-496040D53FE4}" type="slidenum">
              <a:rPr lang="en-US" smtClean="0"/>
              <a:pPr/>
              <a:t>‹#›</a:t>
            </a:fld>
            <a:endParaRPr lang="en-US"/>
          </a:p>
        </p:txBody>
      </p:sp>
      <p:sp>
        <p:nvSpPr>
          <p:cNvPr id="10" name="Title Placeholder 4"/>
          <p:cNvSpPr>
            <a:spLocks noGrp="1"/>
          </p:cNvSpPr>
          <p:nvPr>
            <p:ph type="title"/>
          </p:nvPr>
        </p:nvSpPr>
        <p:spPr>
          <a:xfrm>
            <a:off x="228600" y="76200"/>
            <a:ext cx="8686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70043536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0" y="4319812"/>
            <a:ext cx="8686800" cy="1362706"/>
          </a:xfrm>
          <a:prstGeom prst="rect">
            <a:avLst/>
          </a:prstGeo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228600" y="2819400"/>
            <a:ext cx="8686800" cy="1500412"/>
          </a:xfrm>
          <a:prstGeom prst="rect">
            <a:avLst/>
          </a:prstGeom>
        </p:spPr>
        <p:txBody>
          <a:bodyPr anchor="b"/>
          <a:lstStyle>
            <a:lvl1pPr marL="0" indent="0">
              <a:buNone/>
              <a:defRPr sz="1800"/>
            </a:lvl1pPr>
            <a:lvl2pPr marL="412394" indent="0">
              <a:buNone/>
              <a:defRPr sz="1600"/>
            </a:lvl2pPr>
            <a:lvl3pPr marL="824789" indent="0">
              <a:buNone/>
              <a:defRPr sz="1400"/>
            </a:lvl3pPr>
            <a:lvl4pPr marL="1237183" indent="0">
              <a:buNone/>
              <a:defRPr sz="1300"/>
            </a:lvl4pPr>
            <a:lvl5pPr marL="1649578" indent="0">
              <a:buNone/>
              <a:defRPr sz="1300"/>
            </a:lvl5pPr>
            <a:lvl6pPr marL="2061972" indent="0">
              <a:buNone/>
              <a:defRPr sz="1300"/>
            </a:lvl6pPr>
            <a:lvl7pPr marL="2474366" indent="0">
              <a:buNone/>
              <a:defRPr sz="1300"/>
            </a:lvl7pPr>
            <a:lvl8pPr marL="2886761" indent="0">
              <a:buNone/>
              <a:defRPr sz="1300"/>
            </a:lvl8pPr>
            <a:lvl9pPr marL="3299155" indent="0">
              <a:buNone/>
              <a:defRPr sz="1300"/>
            </a:lvl9pPr>
          </a:lstStyle>
          <a:p>
            <a:pPr lvl="0"/>
            <a:r>
              <a:rPr lang="en-US" smtClean="0"/>
              <a:t>Click to edit Master text styles</a:t>
            </a:r>
          </a:p>
        </p:txBody>
      </p:sp>
      <p:sp>
        <p:nvSpPr>
          <p:cNvPr id="7" name="Date Placeholder 1"/>
          <p:cNvSpPr>
            <a:spLocks noGrp="1"/>
          </p:cNvSpPr>
          <p:nvPr>
            <p:ph type="dt" sz="half" idx="2"/>
          </p:nvPr>
        </p:nvSpPr>
        <p:spPr>
          <a:xfrm>
            <a:off x="228600" y="6355950"/>
            <a:ext cx="2133695" cy="365779"/>
          </a:xfrm>
          <a:prstGeom prst="rect">
            <a:avLst/>
          </a:prstGeom>
        </p:spPr>
        <p:txBody>
          <a:bodyPr vert="horz" lIns="82479" tIns="41239" rIns="82479" bIns="41239" rtlCol="0" anchor="ctr"/>
          <a:lstStyle>
            <a:lvl1pPr algn="l">
              <a:defRPr sz="1100">
                <a:solidFill>
                  <a:schemeClr val="tx1">
                    <a:tint val="75000"/>
                  </a:schemeClr>
                </a:solidFill>
                <a:latin typeface="+mj-lt"/>
              </a:defRPr>
            </a:lvl1pPr>
          </a:lstStyle>
          <a:p>
            <a:fld id="{13302DFC-432A-4F7C-88D3-5D16E56CB925}" type="datetimeFigureOut">
              <a:rPr lang="en-US" smtClean="0"/>
              <a:pPr/>
              <a:t>8/21/2017</a:t>
            </a:fld>
            <a:endParaRPr lang="en-US"/>
          </a:p>
        </p:txBody>
      </p:sp>
      <p:sp>
        <p:nvSpPr>
          <p:cNvPr id="8" name="Footer Placeholder 2"/>
          <p:cNvSpPr>
            <a:spLocks noGrp="1"/>
          </p:cNvSpPr>
          <p:nvPr>
            <p:ph type="ftr" sz="quarter" idx="3"/>
          </p:nvPr>
        </p:nvSpPr>
        <p:spPr>
          <a:xfrm>
            <a:off x="3124748" y="6355950"/>
            <a:ext cx="2894504" cy="365779"/>
          </a:xfrm>
          <a:prstGeom prst="rect">
            <a:avLst/>
          </a:prstGeom>
        </p:spPr>
        <p:txBody>
          <a:bodyPr vert="horz" lIns="82479" tIns="41239" rIns="82479" bIns="41239" rtlCol="0" anchor="ctr"/>
          <a:lstStyle>
            <a:lvl1pPr algn="ctr">
              <a:defRPr sz="1100">
                <a:solidFill>
                  <a:schemeClr val="tx1">
                    <a:tint val="75000"/>
                  </a:schemeClr>
                </a:solidFill>
                <a:latin typeface="+mj-lt"/>
              </a:defRPr>
            </a:lvl1pPr>
          </a:lstStyle>
          <a:p>
            <a:endParaRPr lang="en-US"/>
          </a:p>
        </p:txBody>
      </p:sp>
      <p:sp>
        <p:nvSpPr>
          <p:cNvPr id="9" name="Slide Number Placeholder 3"/>
          <p:cNvSpPr>
            <a:spLocks noGrp="1"/>
          </p:cNvSpPr>
          <p:nvPr>
            <p:ph type="sldNum" sz="quarter" idx="4"/>
          </p:nvPr>
        </p:nvSpPr>
        <p:spPr>
          <a:xfrm>
            <a:off x="6774533" y="6355950"/>
            <a:ext cx="2133695" cy="365779"/>
          </a:xfrm>
          <a:prstGeom prst="rect">
            <a:avLst/>
          </a:prstGeom>
        </p:spPr>
        <p:txBody>
          <a:bodyPr vert="horz" lIns="82479" tIns="41239" rIns="82479" bIns="41239" rtlCol="0" anchor="ctr"/>
          <a:lstStyle>
            <a:lvl1pPr algn="r">
              <a:defRPr sz="1100">
                <a:solidFill>
                  <a:schemeClr val="tx1">
                    <a:tint val="75000"/>
                  </a:schemeClr>
                </a:solidFill>
                <a:latin typeface="+mj-lt"/>
              </a:defRPr>
            </a:lvl1pPr>
          </a:lstStyle>
          <a:p>
            <a:fld id="{4DF5BDAE-C3BF-4929-B0EF-496040D53FE4}" type="slidenum">
              <a:rPr lang="en-US" smtClean="0"/>
              <a:pPr/>
              <a:t>‹#›</a:t>
            </a:fld>
            <a:endParaRPr lang="en-US"/>
          </a:p>
        </p:txBody>
      </p:sp>
    </p:spTree>
    <p:extLst>
      <p:ext uri="{BB962C8B-B14F-4D97-AF65-F5344CB8AC3E}">
        <p14:creationId xmlns:p14="http://schemas.microsoft.com/office/powerpoint/2010/main" val="1583487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1" y="1295400"/>
            <a:ext cx="4274756" cy="4419600"/>
          </a:xfrm>
          <a:prstGeom prst="rect">
            <a:avLst/>
          </a:prstGeo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0644" y="1295400"/>
            <a:ext cx="4274755" cy="4419600"/>
          </a:xfrm>
          <a:prstGeom prst="rect">
            <a:avLst/>
          </a:prstGeo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1"/>
          <p:cNvSpPr>
            <a:spLocks noGrp="1"/>
          </p:cNvSpPr>
          <p:nvPr>
            <p:ph type="dt" sz="half" idx="10"/>
          </p:nvPr>
        </p:nvSpPr>
        <p:spPr>
          <a:xfrm>
            <a:off x="228600" y="6355950"/>
            <a:ext cx="2133695" cy="365779"/>
          </a:xfrm>
          <a:prstGeom prst="rect">
            <a:avLst/>
          </a:prstGeom>
        </p:spPr>
        <p:txBody>
          <a:bodyPr vert="horz" lIns="82479" tIns="41239" rIns="82479" bIns="41239" rtlCol="0" anchor="ctr"/>
          <a:lstStyle>
            <a:lvl1pPr algn="l">
              <a:defRPr sz="1100">
                <a:solidFill>
                  <a:schemeClr val="tx1">
                    <a:tint val="75000"/>
                  </a:schemeClr>
                </a:solidFill>
                <a:latin typeface="+mj-lt"/>
              </a:defRPr>
            </a:lvl1pPr>
          </a:lstStyle>
          <a:p>
            <a:fld id="{13302DFC-432A-4F7C-88D3-5D16E56CB925}" type="datetimeFigureOut">
              <a:rPr lang="en-US" smtClean="0"/>
              <a:pPr/>
              <a:t>8/21/2017</a:t>
            </a:fld>
            <a:endParaRPr lang="en-US"/>
          </a:p>
        </p:txBody>
      </p:sp>
      <p:sp>
        <p:nvSpPr>
          <p:cNvPr id="9" name="Footer Placeholder 2"/>
          <p:cNvSpPr>
            <a:spLocks noGrp="1"/>
          </p:cNvSpPr>
          <p:nvPr>
            <p:ph type="ftr" sz="quarter" idx="3"/>
          </p:nvPr>
        </p:nvSpPr>
        <p:spPr>
          <a:xfrm>
            <a:off x="3124748" y="6355950"/>
            <a:ext cx="2894504" cy="365779"/>
          </a:xfrm>
          <a:prstGeom prst="rect">
            <a:avLst/>
          </a:prstGeom>
        </p:spPr>
        <p:txBody>
          <a:bodyPr vert="horz" lIns="82479" tIns="41239" rIns="82479" bIns="41239" rtlCol="0" anchor="ctr"/>
          <a:lstStyle>
            <a:lvl1pPr algn="ctr">
              <a:defRPr sz="1100">
                <a:solidFill>
                  <a:schemeClr val="tx1">
                    <a:tint val="75000"/>
                  </a:schemeClr>
                </a:solidFill>
                <a:latin typeface="+mj-lt"/>
              </a:defRPr>
            </a:lvl1pPr>
          </a:lstStyle>
          <a:p>
            <a:endParaRPr lang="en-US"/>
          </a:p>
        </p:txBody>
      </p:sp>
      <p:sp>
        <p:nvSpPr>
          <p:cNvPr id="10" name="Slide Number Placeholder 3"/>
          <p:cNvSpPr>
            <a:spLocks noGrp="1"/>
          </p:cNvSpPr>
          <p:nvPr>
            <p:ph type="sldNum" sz="quarter" idx="4"/>
          </p:nvPr>
        </p:nvSpPr>
        <p:spPr>
          <a:xfrm>
            <a:off x="6774533" y="6355950"/>
            <a:ext cx="2133695" cy="365779"/>
          </a:xfrm>
          <a:prstGeom prst="rect">
            <a:avLst/>
          </a:prstGeom>
        </p:spPr>
        <p:txBody>
          <a:bodyPr vert="horz" lIns="82479" tIns="41239" rIns="82479" bIns="41239" rtlCol="0" anchor="ctr"/>
          <a:lstStyle>
            <a:lvl1pPr algn="r">
              <a:defRPr sz="1100">
                <a:solidFill>
                  <a:schemeClr val="tx1">
                    <a:tint val="75000"/>
                  </a:schemeClr>
                </a:solidFill>
                <a:latin typeface="+mj-lt"/>
              </a:defRPr>
            </a:lvl1pPr>
          </a:lstStyle>
          <a:p>
            <a:fld id="{4DF5BDAE-C3BF-4929-B0EF-496040D53FE4}" type="slidenum">
              <a:rPr lang="en-US" smtClean="0"/>
              <a:pPr/>
              <a:t>‹#›</a:t>
            </a:fld>
            <a:endParaRPr lang="en-US"/>
          </a:p>
        </p:txBody>
      </p:sp>
      <p:sp>
        <p:nvSpPr>
          <p:cNvPr id="11" name="Title Placeholder 4"/>
          <p:cNvSpPr>
            <a:spLocks noGrp="1"/>
          </p:cNvSpPr>
          <p:nvPr>
            <p:ph type="title"/>
          </p:nvPr>
        </p:nvSpPr>
        <p:spPr>
          <a:xfrm>
            <a:off x="228600" y="76200"/>
            <a:ext cx="8686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188226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1" y="1283748"/>
            <a:ext cx="4269036" cy="639755"/>
          </a:xfrm>
          <a:prstGeom prst="rect">
            <a:avLst/>
          </a:prstGeom>
        </p:spPr>
        <p:txBody>
          <a:bodyPr anchor="b"/>
          <a:lstStyle>
            <a:lvl1pPr marL="0" indent="0">
              <a:buNone/>
              <a:defRPr sz="2200" b="1"/>
            </a:lvl1pPr>
            <a:lvl2pPr marL="412394" indent="0">
              <a:buNone/>
              <a:defRPr sz="1800" b="1"/>
            </a:lvl2pPr>
            <a:lvl3pPr marL="824789" indent="0">
              <a:buNone/>
              <a:defRPr sz="1600" b="1"/>
            </a:lvl3pPr>
            <a:lvl4pPr marL="1237183" indent="0">
              <a:buNone/>
              <a:defRPr sz="1400" b="1"/>
            </a:lvl4pPr>
            <a:lvl5pPr marL="1649578" indent="0">
              <a:buNone/>
              <a:defRPr sz="1400" b="1"/>
            </a:lvl5pPr>
            <a:lvl6pPr marL="2061972" indent="0">
              <a:buNone/>
              <a:defRPr sz="1400" b="1"/>
            </a:lvl6pPr>
            <a:lvl7pPr marL="2474366" indent="0">
              <a:buNone/>
              <a:defRPr sz="1400" b="1"/>
            </a:lvl7pPr>
            <a:lvl8pPr marL="2886761" indent="0">
              <a:buNone/>
              <a:defRPr sz="1400" b="1"/>
            </a:lvl8pPr>
            <a:lvl9pPr marL="3299155"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228601" y="1923503"/>
            <a:ext cx="4269036" cy="3715297"/>
          </a:xfrm>
          <a:prstGeom prst="rect">
            <a:avLst/>
          </a:prstGeo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934" y="1283748"/>
            <a:ext cx="4270465" cy="639755"/>
          </a:xfrm>
          <a:prstGeom prst="rect">
            <a:avLst/>
          </a:prstGeom>
        </p:spPr>
        <p:txBody>
          <a:bodyPr anchor="b"/>
          <a:lstStyle>
            <a:lvl1pPr marL="0" indent="0">
              <a:buNone/>
              <a:defRPr sz="2200" b="1"/>
            </a:lvl1pPr>
            <a:lvl2pPr marL="412394" indent="0">
              <a:buNone/>
              <a:defRPr sz="1800" b="1"/>
            </a:lvl2pPr>
            <a:lvl3pPr marL="824789" indent="0">
              <a:buNone/>
              <a:defRPr sz="1600" b="1"/>
            </a:lvl3pPr>
            <a:lvl4pPr marL="1237183" indent="0">
              <a:buNone/>
              <a:defRPr sz="1400" b="1"/>
            </a:lvl4pPr>
            <a:lvl5pPr marL="1649578" indent="0">
              <a:buNone/>
              <a:defRPr sz="1400" b="1"/>
            </a:lvl5pPr>
            <a:lvl6pPr marL="2061972" indent="0">
              <a:buNone/>
              <a:defRPr sz="1400" b="1"/>
            </a:lvl6pPr>
            <a:lvl7pPr marL="2474366" indent="0">
              <a:buNone/>
              <a:defRPr sz="1400" b="1"/>
            </a:lvl7pPr>
            <a:lvl8pPr marL="2886761" indent="0">
              <a:buNone/>
              <a:defRPr sz="1400" b="1"/>
            </a:lvl8pPr>
            <a:lvl9pPr marL="3299155"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934" y="1923503"/>
            <a:ext cx="4270465" cy="3715297"/>
          </a:xfrm>
          <a:prstGeom prst="rect">
            <a:avLst/>
          </a:prstGeo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1"/>
          <p:cNvSpPr>
            <a:spLocks noGrp="1"/>
          </p:cNvSpPr>
          <p:nvPr>
            <p:ph type="dt" sz="half" idx="10"/>
          </p:nvPr>
        </p:nvSpPr>
        <p:spPr>
          <a:xfrm>
            <a:off x="228600" y="6355950"/>
            <a:ext cx="2133695" cy="365779"/>
          </a:xfrm>
          <a:prstGeom prst="rect">
            <a:avLst/>
          </a:prstGeom>
        </p:spPr>
        <p:txBody>
          <a:bodyPr vert="horz" lIns="82479" tIns="41239" rIns="82479" bIns="41239" rtlCol="0" anchor="ctr"/>
          <a:lstStyle>
            <a:lvl1pPr algn="l">
              <a:defRPr sz="1100">
                <a:solidFill>
                  <a:schemeClr val="tx1">
                    <a:tint val="75000"/>
                  </a:schemeClr>
                </a:solidFill>
                <a:latin typeface="+mj-lt"/>
              </a:defRPr>
            </a:lvl1pPr>
          </a:lstStyle>
          <a:p>
            <a:fld id="{13302DFC-432A-4F7C-88D3-5D16E56CB925}" type="datetimeFigureOut">
              <a:rPr lang="en-US" smtClean="0"/>
              <a:pPr/>
              <a:t>8/21/2017</a:t>
            </a:fld>
            <a:endParaRPr lang="en-US"/>
          </a:p>
        </p:txBody>
      </p:sp>
      <p:sp>
        <p:nvSpPr>
          <p:cNvPr id="11" name="Footer Placeholder 2"/>
          <p:cNvSpPr>
            <a:spLocks noGrp="1"/>
          </p:cNvSpPr>
          <p:nvPr>
            <p:ph type="ftr" sz="quarter" idx="11"/>
          </p:nvPr>
        </p:nvSpPr>
        <p:spPr>
          <a:xfrm>
            <a:off x="3124748" y="6355950"/>
            <a:ext cx="2894504" cy="365779"/>
          </a:xfrm>
          <a:prstGeom prst="rect">
            <a:avLst/>
          </a:prstGeom>
        </p:spPr>
        <p:txBody>
          <a:bodyPr vert="horz" lIns="82479" tIns="41239" rIns="82479" bIns="41239" rtlCol="0" anchor="ctr"/>
          <a:lstStyle>
            <a:lvl1pPr algn="ctr">
              <a:defRPr sz="1100">
                <a:solidFill>
                  <a:schemeClr val="tx1">
                    <a:tint val="75000"/>
                  </a:schemeClr>
                </a:solidFill>
                <a:latin typeface="+mj-lt"/>
              </a:defRPr>
            </a:lvl1pPr>
          </a:lstStyle>
          <a:p>
            <a:endParaRPr lang="en-US"/>
          </a:p>
        </p:txBody>
      </p:sp>
      <p:sp>
        <p:nvSpPr>
          <p:cNvPr id="12" name="Slide Number Placeholder 3"/>
          <p:cNvSpPr>
            <a:spLocks noGrp="1"/>
          </p:cNvSpPr>
          <p:nvPr>
            <p:ph type="sldNum" sz="quarter" idx="12"/>
          </p:nvPr>
        </p:nvSpPr>
        <p:spPr>
          <a:xfrm>
            <a:off x="6774533" y="6355950"/>
            <a:ext cx="2133695" cy="365779"/>
          </a:xfrm>
          <a:prstGeom prst="rect">
            <a:avLst/>
          </a:prstGeom>
        </p:spPr>
        <p:txBody>
          <a:bodyPr vert="horz" lIns="82479" tIns="41239" rIns="82479" bIns="41239" rtlCol="0" anchor="ctr"/>
          <a:lstStyle>
            <a:lvl1pPr algn="r">
              <a:defRPr sz="1100">
                <a:solidFill>
                  <a:schemeClr val="tx1">
                    <a:tint val="75000"/>
                  </a:schemeClr>
                </a:solidFill>
                <a:latin typeface="+mj-lt"/>
              </a:defRPr>
            </a:lvl1pPr>
          </a:lstStyle>
          <a:p>
            <a:fld id="{4DF5BDAE-C3BF-4929-B0EF-496040D53FE4}" type="slidenum">
              <a:rPr lang="en-US" smtClean="0"/>
              <a:pPr/>
              <a:t>‹#›</a:t>
            </a:fld>
            <a:endParaRPr lang="en-US"/>
          </a:p>
        </p:txBody>
      </p:sp>
      <p:sp>
        <p:nvSpPr>
          <p:cNvPr id="13" name="Title Placeholder 4"/>
          <p:cNvSpPr>
            <a:spLocks noGrp="1"/>
          </p:cNvSpPr>
          <p:nvPr>
            <p:ph type="title"/>
          </p:nvPr>
        </p:nvSpPr>
        <p:spPr>
          <a:xfrm>
            <a:off x="228600" y="76200"/>
            <a:ext cx="8686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938940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Date Placeholder 1"/>
          <p:cNvSpPr>
            <a:spLocks noGrp="1"/>
          </p:cNvSpPr>
          <p:nvPr>
            <p:ph type="dt" sz="half" idx="2"/>
          </p:nvPr>
        </p:nvSpPr>
        <p:spPr>
          <a:xfrm>
            <a:off x="228600" y="6355950"/>
            <a:ext cx="2133695" cy="365779"/>
          </a:xfrm>
          <a:prstGeom prst="rect">
            <a:avLst/>
          </a:prstGeom>
        </p:spPr>
        <p:txBody>
          <a:bodyPr vert="horz" lIns="82479" tIns="41239" rIns="82479" bIns="41239" rtlCol="0" anchor="ctr"/>
          <a:lstStyle>
            <a:lvl1pPr algn="l">
              <a:defRPr sz="1100">
                <a:solidFill>
                  <a:schemeClr val="tx1">
                    <a:tint val="75000"/>
                  </a:schemeClr>
                </a:solidFill>
                <a:latin typeface="+mj-lt"/>
              </a:defRPr>
            </a:lvl1pPr>
          </a:lstStyle>
          <a:p>
            <a:fld id="{13302DFC-432A-4F7C-88D3-5D16E56CB925}" type="datetimeFigureOut">
              <a:rPr lang="en-US" smtClean="0"/>
              <a:pPr/>
              <a:t>8/21/2017</a:t>
            </a:fld>
            <a:endParaRPr lang="en-US"/>
          </a:p>
        </p:txBody>
      </p:sp>
      <p:sp>
        <p:nvSpPr>
          <p:cNvPr id="7" name="Footer Placeholder 2"/>
          <p:cNvSpPr>
            <a:spLocks noGrp="1"/>
          </p:cNvSpPr>
          <p:nvPr>
            <p:ph type="ftr" sz="quarter" idx="3"/>
          </p:nvPr>
        </p:nvSpPr>
        <p:spPr>
          <a:xfrm>
            <a:off x="3124748" y="6355950"/>
            <a:ext cx="2894504" cy="365779"/>
          </a:xfrm>
          <a:prstGeom prst="rect">
            <a:avLst/>
          </a:prstGeom>
        </p:spPr>
        <p:txBody>
          <a:bodyPr vert="horz" lIns="82479" tIns="41239" rIns="82479" bIns="41239" rtlCol="0" anchor="ctr"/>
          <a:lstStyle>
            <a:lvl1pPr algn="ctr">
              <a:defRPr sz="1100">
                <a:solidFill>
                  <a:schemeClr val="tx1">
                    <a:tint val="75000"/>
                  </a:schemeClr>
                </a:solidFill>
                <a:latin typeface="+mj-lt"/>
              </a:defRPr>
            </a:lvl1pPr>
          </a:lstStyle>
          <a:p>
            <a:endParaRPr lang="en-US"/>
          </a:p>
        </p:txBody>
      </p:sp>
      <p:sp>
        <p:nvSpPr>
          <p:cNvPr id="8" name="Slide Number Placeholder 3"/>
          <p:cNvSpPr>
            <a:spLocks noGrp="1"/>
          </p:cNvSpPr>
          <p:nvPr>
            <p:ph type="sldNum" sz="quarter" idx="4"/>
          </p:nvPr>
        </p:nvSpPr>
        <p:spPr>
          <a:xfrm>
            <a:off x="6774533" y="6355950"/>
            <a:ext cx="2133695" cy="365779"/>
          </a:xfrm>
          <a:prstGeom prst="rect">
            <a:avLst/>
          </a:prstGeom>
        </p:spPr>
        <p:txBody>
          <a:bodyPr vert="horz" lIns="82479" tIns="41239" rIns="82479" bIns="41239" rtlCol="0" anchor="ctr"/>
          <a:lstStyle>
            <a:lvl1pPr algn="r">
              <a:defRPr sz="1100">
                <a:solidFill>
                  <a:schemeClr val="tx1">
                    <a:tint val="75000"/>
                  </a:schemeClr>
                </a:solidFill>
                <a:latin typeface="+mj-lt"/>
              </a:defRPr>
            </a:lvl1pPr>
          </a:lstStyle>
          <a:p>
            <a:fld id="{4DF5BDAE-C3BF-4929-B0EF-496040D53FE4}" type="slidenum">
              <a:rPr lang="en-US" smtClean="0"/>
              <a:pPr/>
              <a:t>‹#›</a:t>
            </a:fld>
            <a:endParaRPr lang="en-US"/>
          </a:p>
        </p:txBody>
      </p:sp>
      <p:sp>
        <p:nvSpPr>
          <p:cNvPr id="9" name="Title Placeholder 4"/>
          <p:cNvSpPr>
            <a:spLocks noGrp="1"/>
          </p:cNvSpPr>
          <p:nvPr>
            <p:ph type="title"/>
          </p:nvPr>
        </p:nvSpPr>
        <p:spPr>
          <a:xfrm>
            <a:off x="228600" y="76200"/>
            <a:ext cx="8686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376333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1"/>
          <p:cNvSpPr>
            <a:spLocks noGrp="1"/>
          </p:cNvSpPr>
          <p:nvPr>
            <p:ph type="dt" sz="half" idx="2"/>
          </p:nvPr>
        </p:nvSpPr>
        <p:spPr>
          <a:xfrm>
            <a:off x="228600" y="6355950"/>
            <a:ext cx="2133695" cy="365779"/>
          </a:xfrm>
          <a:prstGeom prst="rect">
            <a:avLst/>
          </a:prstGeom>
        </p:spPr>
        <p:txBody>
          <a:bodyPr vert="horz" lIns="82479" tIns="41239" rIns="82479" bIns="41239" rtlCol="0" anchor="ctr"/>
          <a:lstStyle>
            <a:lvl1pPr algn="l">
              <a:defRPr sz="1100">
                <a:solidFill>
                  <a:schemeClr val="tx1">
                    <a:tint val="75000"/>
                  </a:schemeClr>
                </a:solidFill>
                <a:latin typeface="+mj-lt"/>
              </a:defRPr>
            </a:lvl1pPr>
          </a:lstStyle>
          <a:p>
            <a:fld id="{13302DFC-432A-4F7C-88D3-5D16E56CB925}" type="datetimeFigureOut">
              <a:rPr lang="en-US" smtClean="0"/>
              <a:pPr/>
              <a:t>8/21/2017</a:t>
            </a:fld>
            <a:endParaRPr lang="en-US"/>
          </a:p>
        </p:txBody>
      </p:sp>
      <p:sp>
        <p:nvSpPr>
          <p:cNvPr id="6" name="Footer Placeholder 2"/>
          <p:cNvSpPr>
            <a:spLocks noGrp="1"/>
          </p:cNvSpPr>
          <p:nvPr>
            <p:ph type="ftr" sz="quarter" idx="3"/>
          </p:nvPr>
        </p:nvSpPr>
        <p:spPr>
          <a:xfrm>
            <a:off x="3124748" y="6355950"/>
            <a:ext cx="2894504" cy="365779"/>
          </a:xfrm>
          <a:prstGeom prst="rect">
            <a:avLst/>
          </a:prstGeom>
        </p:spPr>
        <p:txBody>
          <a:bodyPr vert="horz" lIns="82479" tIns="41239" rIns="82479" bIns="41239" rtlCol="0" anchor="ctr"/>
          <a:lstStyle>
            <a:lvl1pPr algn="ctr">
              <a:defRPr sz="1100">
                <a:solidFill>
                  <a:schemeClr val="tx1">
                    <a:tint val="75000"/>
                  </a:schemeClr>
                </a:solidFill>
                <a:latin typeface="+mj-lt"/>
              </a:defRPr>
            </a:lvl1pPr>
          </a:lstStyle>
          <a:p>
            <a:endParaRPr lang="en-US"/>
          </a:p>
        </p:txBody>
      </p:sp>
      <p:sp>
        <p:nvSpPr>
          <p:cNvPr id="7" name="Slide Number Placeholder 3"/>
          <p:cNvSpPr>
            <a:spLocks noGrp="1"/>
          </p:cNvSpPr>
          <p:nvPr>
            <p:ph type="sldNum" sz="quarter" idx="4"/>
          </p:nvPr>
        </p:nvSpPr>
        <p:spPr>
          <a:xfrm>
            <a:off x="6774533" y="6355950"/>
            <a:ext cx="2133695" cy="365779"/>
          </a:xfrm>
          <a:prstGeom prst="rect">
            <a:avLst/>
          </a:prstGeom>
        </p:spPr>
        <p:txBody>
          <a:bodyPr vert="horz" lIns="82479" tIns="41239" rIns="82479" bIns="41239" rtlCol="0" anchor="ctr"/>
          <a:lstStyle>
            <a:lvl1pPr algn="r">
              <a:defRPr sz="1100">
                <a:solidFill>
                  <a:schemeClr val="tx1">
                    <a:tint val="75000"/>
                  </a:schemeClr>
                </a:solidFill>
                <a:latin typeface="+mj-lt"/>
              </a:defRPr>
            </a:lvl1pPr>
          </a:lstStyle>
          <a:p>
            <a:fld id="{4DF5BDAE-C3BF-4929-B0EF-496040D53FE4}" type="slidenum">
              <a:rPr lang="en-US" smtClean="0"/>
              <a:pPr/>
              <a:t>‹#›</a:t>
            </a:fld>
            <a:endParaRPr lang="en-US"/>
          </a:p>
        </p:txBody>
      </p:sp>
    </p:spTree>
    <p:extLst>
      <p:ext uri="{BB962C8B-B14F-4D97-AF65-F5344CB8AC3E}">
        <p14:creationId xmlns:p14="http://schemas.microsoft.com/office/powerpoint/2010/main" val="3090197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272542"/>
            <a:ext cx="3236511" cy="1161887"/>
          </a:xfrm>
          <a:prstGeom prst="rect">
            <a:avLst/>
          </a:prstGeom>
        </p:spPr>
        <p:txBody>
          <a:bodyPr anchor="b"/>
          <a:lstStyle>
            <a:lvl1pPr algn="l">
              <a:defRPr sz="1800" b="1"/>
            </a:lvl1pPr>
          </a:lstStyle>
          <a:p>
            <a:r>
              <a:rPr lang="en-US" smtClean="0"/>
              <a:t>Click to edit Master title style</a:t>
            </a:r>
            <a:endParaRPr lang="en-US" dirty="0"/>
          </a:p>
        </p:txBody>
      </p:sp>
      <p:sp>
        <p:nvSpPr>
          <p:cNvPr id="3" name="Content Placeholder 2"/>
          <p:cNvSpPr>
            <a:spLocks noGrp="1"/>
          </p:cNvSpPr>
          <p:nvPr>
            <p:ph idx="1"/>
          </p:nvPr>
        </p:nvSpPr>
        <p:spPr>
          <a:xfrm>
            <a:off x="3575226" y="272541"/>
            <a:ext cx="5340173" cy="5366259"/>
          </a:xfrm>
          <a:prstGeom prst="rect">
            <a:avLst/>
          </a:prstGeo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28600" y="1434428"/>
            <a:ext cx="3236511" cy="4813972"/>
          </a:xfrm>
          <a:prstGeom prst="rect">
            <a:avLst/>
          </a:prstGeom>
        </p:spPr>
        <p:txBody>
          <a:bodyPr/>
          <a:lstStyle>
            <a:lvl1pPr marL="0" indent="0">
              <a:buNone/>
              <a:defRPr sz="1300"/>
            </a:lvl1pPr>
            <a:lvl2pPr marL="412394" indent="0">
              <a:buNone/>
              <a:defRPr sz="1100"/>
            </a:lvl2pPr>
            <a:lvl3pPr marL="824789" indent="0">
              <a:buNone/>
              <a:defRPr sz="900"/>
            </a:lvl3pPr>
            <a:lvl4pPr marL="1237183" indent="0">
              <a:buNone/>
              <a:defRPr sz="800"/>
            </a:lvl4pPr>
            <a:lvl5pPr marL="1649578" indent="0">
              <a:buNone/>
              <a:defRPr sz="800"/>
            </a:lvl5pPr>
            <a:lvl6pPr marL="2061972" indent="0">
              <a:buNone/>
              <a:defRPr sz="800"/>
            </a:lvl6pPr>
            <a:lvl7pPr marL="2474366" indent="0">
              <a:buNone/>
              <a:defRPr sz="800"/>
            </a:lvl7pPr>
            <a:lvl8pPr marL="2886761" indent="0">
              <a:buNone/>
              <a:defRPr sz="800"/>
            </a:lvl8pPr>
            <a:lvl9pPr marL="3299155" indent="0">
              <a:buNone/>
              <a:defRPr sz="800"/>
            </a:lvl9pPr>
          </a:lstStyle>
          <a:p>
            <a:pPr lvl="0"/>
            <a:r>
              <a:rPr lang="en-US" smtClean="0"/>
              <a:t>Click to edit Master text styles</a:t>
            </a:r>
          </a:p>
        </p:txBody>
      </p:sp>
      <p:sp>
        <p:nvSpPr>
          <p:cNvPr id="8" name="Date Placeholder 1"/>
          <p:cNvSpPr>
            <a:spLocks noGrp="1"/>
          </p:cNvSpPr>
          <p:nvPr>
            <p:ph type="dt" sz="half" idx="10"/>
          </p:nvPr>
        </p:nvSpPr>
        <p:spPr>
          <a:xfrm>
            <a:off x="228600" y="6355950"/>
            <a:ext cx="2133695" cy="365779"/>
          </a:xfrm>
          <a:prstGeom prst="rect">
            <a:avLst/>
          </a:prstGeom>
        </p:spPr>
        <p:txBody>
          <a:bodyPr vert="horz" lIns="82479" tIns="41239" rIns="82479" bIns="41239" rtlCol="0" anchor="ctr"/>
          <a:lstStyle>
            <a:lvl1pPr algn="l">
              <a:defRPr sz="1100">
                <a:solidFill>
                  <a:schemeClr val="tx1">
                    <a:tint val="75000"/>
                  </a:schemeClr>
                </a:solidFill>
                <a:latin typeface="+mj-lt"/>
              </a:defRPr>
            </a:lvl1pPr>
          </a:lstStyle>
          <a:p>
            <a:fld id="{13302DFC-432A-4F7C-88D3-5D16E56CB925}" type="datetimeFigureOut">
              <a:rPr lang="en-US" smtClean="0"/>
              <a:pPr/>
              <a:t>8/21/2017</a:t>
            </a:fld>
            <a:endParaRPr lang="en-US"/>
          </a:p>
        </p:txBody>
      </p:sp>
      <p:sp>
        <p:nvSpPr>
          <p:cNvPr id="9" name="Footer Placeholder 2"/>
          <p:cNvSpPr>
            <a:spLocks noGrp="1"/>
          </p:cNvSpPr>
          <p:nvPr>
            <p:ph type="ftr" sz="quarter" idx="3"/>
          </p:nvPr>
        </p:nvSpPr>
        <p:spPr>
          <a:xfrm>
            <a:off x="3124748" y="6355950"/>
            <a:ext cx="2894504" cy="365779"/>
          </a:xfrm>
          <a:prstGeom prst="rect">
            <a:avLst/>
          </a:prstGeom>
        </p:spPr>
        <p:txBody>
          <a:bodyPr vert="horz" lIns="82479" tIns="41239" rIns="82479" bIns="41239" rtlCol="0" anchor="ctr"/>
          <a:lstStyle>
            <a:lvl1pPr algn="ctr">
              <a:defRPr sz="1100">
                <a:solidFill>
                  <a:schemeClr val="tx1">
                    <a:tint val="75000"/>
                  </a:schemeClr>
                </a:solidFill>
                <a:latin typeface="+mj-lt"/>
              </a:defRPr>
            </a:lvl1pPr>
          </a:lstStyle>
          <a:p>
            <a:endParaRPr lang="en-US"/>
          </a:p>
        </p:txBody>
      </p:sp>
      <p:sp>
        <p:nvSpPr>
          <p:cNvPr id="10" name="Slide Number Placeholder 3"/>
          <p:cNvSpPr>
            <a:spLocks noGrp="1"/>
          </p:cNvSpPr>
          <p:nvPr>
            <p:ph type="sldNum" sz="quarter" idx="4"/>
          </p:nvPr>
        </p:nvSpPr>
        <p:spPr>
          <a:xfrm>
            <a:off x="6774533" y="6355950"/>
            <a:ext cx="2133695" cy="365779"/>
          </a:xfrm>
          <a:prstGeom prst="rect">
            <a:avLst/>
          </a:prstGeom>
        </p:spPr>
        <p:txBody>
          <a:bodyPr vert="horz" lIns="82479" tIns="41239" rIns="82479" bIns="41239" rtlCol="0" anchor="ctr"/>
          <a:lstStyle>
            <a:lvl1pPr algn="r">
              <a:defRPr sz="1100">
                <a:solidFill>
                  <a:schemeClr val="tx1">
                    <a:tint val="75000"/>
                  </a:schemeClr>
                </a:solidFill>
                <a:latin typeface="+mj-lt"/>
              </a:defRPr>
            </a:lvl1pPr>
          </a:lstStyle>
          <a:p>
            <a:fld id="{4DF5BDAE-C3BF-4929-B0EF-496040D53FE4}" type="slidenum">
              <a:rPr lang="en-US" smtClean="0"/>
              <a:pPr/>
              <a:t>‹#›</a:t>
            </a:fld>
            <a:endParaRPr lang="en-US"/>
          </a:p>
        </p:txBody>
      </p:sp>
    </p:spTree>
    <p:extLst>
      <p:ext uri="{BB962C8B-B14F-4D97-AF65-F5344CB8AC3E}">
        <p14:creationId xmlns:p14="http://schemas.microsoft.com/office/powerpoint/2010/main" val="2241127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904" y="4340928"/>
            <a:ext cx="5487258" cy="566599"/>
          </a:xfrm>
          <a:prstGeom prst="rect">
            <a:avLst/>
          </a:prstGeo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904" y="152400"/>
            <a:ext cx="5487258" cy="4115373"/>
          </a:xfrm>
          <a:prstGeom prst="rect">
            <a:avLst/>
          </a:prstGeom>
        </p:spPr>
        <p:txBody>
          <a:bodyPr/>
          <a:lstStyle>
            <a:lvl1pPr marL="0" indent="0">
              <a:buNone/>
              <a:defRPr sz="2900"/>
            </a:lvl1pPr>
            <a:lvl2pPr marL="412394" indent="0">
              <a:buNone/>
              <a:defRPr sz="2500"/>
            </a:lvl2pPr>
            <a:lvl3pPr marL="824789" indent="0">
              <a:buNone/>
              <a:defRPr sz="2200"/>
            </a:lvl3pPr>
            <a:lvl4pPr marL="1237183" indent="0">
              <a:buNone/>
              <a:defRPr sz="1800"/>
            </a:lvl4pPr>
            <a:lvl5pPr marL="1649578" indent="0">
              <a:buNone/>
              <a:defRPr sz="1800"/>
            </a:lvl5pPr>
            <a:lvl6pPr marL="2061972" indent="0">
              <a:buNone/>
              <a:defRPr sz="1800"/>
            </a:lvl6pPr>
            <a:lvl7pPr marL="2474366" indent="0">
              <a:buNone/>
              <a:defRPr sz="1800"/>
            </a:lvl7pPr>
            <a:lvl8pPr marL="2886761" indent="0">
              <a:buNone/>
              <a:defRPr sz="1800"/>
            </a:lvl8pPr>
            <a:lvl9pPr marL="3299155" indent="0">
              <a:buNone/>
              <a:defRPr sz="1800"/>
            </a:lvl9pPr>
          </a:lstStyle>
          <a:p>
            <a:r>
              <a:rPr lang="en-US" smtClean="0"/>
              <a:t>Click icon to add picture</a:t>
            </a:r>
            <a:endParaRPr lang="en-US"/>
          </a:p>
        </p:txBody>
      </p:sp>
      <p:sp>
        <p:nvSpPr>
          <p:cNvPr id="4" name="Text Placeholder 3"/>
          <p:cNvSpPr>
            <a:spLocks noGrp="1"/>
          </p:cNvSpPr>
          <p:nvPr>
            <p:ph type="body" sz="half" idx="2"/>
          </p:nvPr>
        </p:nvSpPr>
        <p:spPr>
          <a:xfrm>
            <a:off x="1791904" y="4907527"/>
            <a:ext cx="5487258" cy="804714"/>
          </a:xfrm>
          <a:prstGeom prst="rect">
            <a:avLst/>
          </a:prstGeom>
        </p:spPr>
        <p:txBody>
          <a:bodyPr/>
          <a:lstStyle>
            <a:lvl1pPr marL="0" indent="0">
              <a:buNone/>
              <a:defRPr sz="1300"/>
            </a:lvl1pPr>
            <a:lvl2pPr marL="412394" indent="0">
              <a:buNone/>
              <a:defRPr sz="1100"/>
            </a:lvl2pPr>
            <a:lvl3pPr marL="824789" indent="0">
              <a:buNone/>
              <a:defRPr sz="900"/>
            </a:lvl3pPr>
            <a:lvl4pPr marL="1237183" indent="0">
              <a:buNone/>
              <a:defRPr sz="800"/>
            </a:lvl4pPr>
            <a:lvl5pPr marL="1649578" indent="0">
              <a:buNone/>
              <a:defRPr sz="800"/>
            </a:lvl5pPr>
            <a:lvl6pPr marL="2061972" indent="0">
              <a:buNone/>
              <a:defRPr sz="800"/>
            </a:lvl6pPr>
            <a:lvl7pPr marL="2474366" indent="0">
              <a:buNone/>
              <a:defRPr sz="800"/>
            </a:lvl7pPr>
            <a:lvl8pPr marL="2886761" indent="0">
              <a:buNone/>
              <a:defRPr sz="800"/>
            </a:lvl8pPr>
            <a:lvl9pPr marL="3299155" indent="0">
              <a:buNone/>
              <a:defRPr sz="800"/>
            </a:lvl9pPr>
          </a:lstStyle>
          <a:p>
            <a:pPr lvl="0"/>
            <a:r>
              <a:rPr lang="en-US" smtClean="0"/>
              <a:t>Click to edit Master text styles</a:t>
            </a:r>
          </a:p>
        </p:txBody>
      </p:sp>
      <p:sp>
        <p:nvSpPr>
          <p:cNvPr id="8" name="Date Placeholder 1"/>
          <p:cNvSpPr>
            <a:spLocks noGrp="1"/>
          </p:cNvSpPr>
          <p:nvPr>
            <p:ph type="dt" sz="half" idx="10"/>
          </p:nvPr>
        </p:nvSpPr>
        <p:spPr>
          <a:xfrm>
            <a:off x="228600" y="6355950"/>
            <a:ext cx="2133695" cy="365779"/>
          </a:xfrm>
          <a:prstGeom prst="rect">
            <a:avLst/>
          </a:prstGeom>
        </p:spPr>
        <p:txBody>
          <a:bodyPr vert="horz" lIns="82479" tIns="41239" rIns="82479" bIns="41239" rtlCol="0" anchor="ctr"/>
          <a:lstStyle>
            <a:lvl1pPr algn="l">
              <a:defRPr sz="1100">
                <a:solidFill>
                  <a:schemeClr val="tx1">
                    <a:tint val="75000"/>
                  </a:schemeClr>
                </a:solidFill>
                <a:latin typeface="+mj-lt"/>
              </a:defRPr>
            </a:lvl1pPr>
          </a:lstStyle>
          <a:p>
            <a:fld id="{13302DFC-432A-4F7C-88D3-5D16E56CB925}" type="datetimeFigureOut">
              <a:rPr lang="en-US" smtClean="0"/>
              <a:pPr/>
              <a:t>8/21/2017</a:t>
            </a:fld>
            <a:endParaRPr lang="en-US"/>
          </a:p>
        </p:txBody>
      </p:sp>
      <p:sp>
        <p:nvSpPr>
          <p:cNvPr id="9" name="Footer Placeholder 2"/>
          <p:cNvSpPr>
            <a:spLocks noGrp="1"/>
          </p:cNvSpPr>
          <p:nvPr>
            <p:ph type="ftr" sz="quarter" idx="3"/>
          </p:nvPr>
        </p:nvSpPr>
        <p:spPr>
          <a:xfrm>
            <a:off x="3124748" y="6355950"/>
            <a:ext cx="2894504" cy="365779"/>
          </a:xfrm>
          <a:prstGeom prst="rect">
            <a:avLst/>
          </a:prstGeom>
        </p:spPr>
        <p:txBody>
          <a:bodyPr vert="horz" lIns="82479" tIns="41239" rIns="82479" bIns="41239" rtlCol="0" anchor="ctr"/>
          <a:lstStyle>
            <a:lvl1pPr algn="ctr">
              <a:defRPr sz="1100">
                <a:solidFill>
                  <a:schemeClr val="tx1">
                    <a:tint val="75000"/>
                  </a:schemeClr>
                </a:solidFill>
                <a:latin typeface="+mj-lt"/>
              </a:defRPr>
            </a:lvl1pPr>
          </a:lstStyle>
          <a:p>
            <a:endParaRPr lang="en-US"/>
          </a:p>
        </p:txBody>
      </p:sp>
      <p:sp>
        <p:nvSpPr>
          <p:cNvPr id="10" name="Slide Number Placeholder 3"/>
          <p:cNvSpPr>
            <a:spLocks noGrp="1"/>
          </p:cNvSpPr>
          <p:nvPr>
            <p:ph type="sldNum" sz="quarter" idx="4"/>
          </p:nvPr>
        </p:nvSpPr>
        <p:spPr>
          <a:xfrm>
            <a:off x="6774533" y="6355950"/>
            <a:ext cx="2133695" cy="365779"/>
          </a:xfrm>
          <a:prstGeom prst="rect">
            <a:avLst/>
          </a:prstGeom>
        </p:spPr>
        <p:txBody>
          <a:bodyPr vert="horz" lIns="82479" tIns="41239" rIns="82479" bIns="41239" rtlCol="0" anchor="ctr"/>
          <a:lstStyle>
            <a:lvl1pPr algn="r">
              <a:defRPr sz="1100">
                <a:solidFill>
                  <a:schemeClr val="tx1">
                    <a:tint val="75000"/>
                  </a:schemeClr>
                </a:solidFill>
                <a:latin typeface="+mj-lt"/>
              </a:defRPr>
            </a:lvl1pPr>
          </a:lstStyle>
          <a:p>
            <a:fld id="{4DF5BDAE-C3BF-4929-B0EF-496040D53FE4}" type="slidenum">
              <a:rPr lang="en-US" smtClean="0"/>
              <a:pPr/>
              <a:t>‹#›</a:t>
            </a:fld>
            <a:endParaRPr lang="en-US"/>
          </a:p>
        </p:txBody>
      </p:sp>
    </p:spTree>
    <p:extLst>
      <p:ext uri="{BB962C8B-B14F-4D97-AF65-F5344CB8AC3E}">
        <p14:creationId xmlns:p14="http://schemas.microsoft.com/office/powerpoint/2010/main" val="372623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5" name="Title Placeholder 4"/>
          <p:cNvSpPr>
            <a:spLocks noGrp="1"/>
          </p:cNvSpPr>
          <p:nvPr>
            <p:ph type="title"/>
          </p:nvPr>
        </p:nvSpPr>
        <p:spPr>
          <a:xfrm>
            <a:off x="228600" y="76200"/>
            <a:ext cx="8686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2" name="Date Placeholder 1"/>
          <p:cNvSpPr>
            <a:spLocks noGrp="1"/>
          </p:cNvSpPr>
          <p:nvPr>
            <p:ph type="dt" sz="half" idx="2"/>
          </p:nvPr>
        </p:nvSpPr>
        <p:spPr>
          <a:xfrm>
            <a:off x="228600" y="6355950"/>
            <a:ext cx="2133695" cy="365779"/>
          </a:xfrm>
          <a:prstGeom prst="rect">
            <a:avLst/>
          </a:prstGeom>
        </p:spPr>
        <p:txBody>
          <a:bodyPr vert="horz" lIns="82479" tIns="41239" rIns="82479" bIns="41239" rtlCol="0" anchor="ctr"/>
          <a:lstStyle>
            <a:lvl1pPr algn="l">
              <a:defRPr sz="1100">
                <a:solidFill>
                  <a:schemeClr val="tx1">
                    <a:tint val="75000"/>
                  </a:schemeClr>
                </a:solidFill>
                <a:latin typeface="+mj-lt"/>
              </a:defRPr>
            </a:lvl1pPr>
          </a:lstStyle>
          <a:p>
            <a:fld id="{13302DFC-432A-4F7C-88D3-5D16E56CB925}" type="datetimeFigureOut">
              <a:rPr lang="en-US" smtClean="0"/>
              <a:pPr/>
              <a:t>8/21/2017</a:t>
            </a:fld>
            <a:endParaRPr lang="en-US"/>
          </a:p>
        </p:txBody>
      </p:sp>
      <p:sp>
        <p:nvSpPr>
          <p:cNvPr id="3" name="Footer Placeholder 2"/>
          <p:cNvSpPr>
            <a:spLocks noGrp="1"/>
          </p:cNvSpPr>
          <p:nvPr>
            <p:ph type="ftr" sz="quarter" idx="3"/>
          </p:nvPr>
        </p:nvSpPr>
        <p:spPr>
          <a:xfrm>
            <a:off x="3124748" y="6355950"/>
            <a:ext cx="2894504" cy="365779"/>
          </a:xfrm>
          <a:prstGeom prst="rect">
            <a:avLst/>
          </a:prstGeom>
        </p:spPr>
        <p:txBody>
          <a:bodyPr vert="horz" lIns="82479" tIns="41239" rIns="82479" bIns="41239" rtlCol="0" anchor="ctr"/>
          <a:lstStyle>
            <a:lvl1pPr algn="ctr">
              <a:defRPr sz="1100">
                <a:solidFill>
                  <a:schemeClr val="tx1">
                    <a:tint val="75000"/>
                  </a:schemeClr>
                </a:solidFill>
                <a:latin typeface="+mj-lt"/>
              </a:defRPr>
            </a:lvl1pPr>
          </a:lstStyle>
          <a:p>
            <a:endParaRPr lang="en-US"/>
          </a:p>
        </p:txBody>
      </p:sp>
      <p:sp>
        <p:nvSpPr>
          <p:cNvPr id="4" name="Slide Number Placeholder 3"/>
          <p:cNvSpPr>
            <a:spLocks noGrp="1"/>
          </p:cNvSpPr>
          <p:nvPr>
            <p:ph type="sldNum" sz="quarter" idx="4"/>
          </p:nvPr>
        </p:nvSpPr>
        <p:spPr>
          <a:xfrm>
            <a:off x="6774533" y="6355950"/>
            <a:ext cx="2133695" cy="365779"/>
          </a:xfrm>
          <a:prstGeom prst="rect">
            <a:avLst/>
          </a:prstGeom>
        </p:spPr>
        <p:txBody>
          <a:bodyPr vert="horz" lIns="82479" tIns="41239" rIns="82479" bIns="41239" rtlCol="0" anchor="ctr"/>
          <a:lstStyle>
            <a:lvl1pPr algn="r">
              <a:defRPr sz="1100">
                <a:solidFill>
                  <a:schemeClr val="tx1">
                    <a:tint val="75000"/>
                  </a:schemeClr>
                </a:solidFill>
                <a:latin typeface="+mj-lt"/>
              </a:defRPr>
            </a:lvl1pPr>
          </a:lstStyle>
          <a:p>
            <a:fld id="{4DF5BDAE-C3BF-4929-B0EF-496040D53FE4}" type="slidenum">
              <a:rPr lang="en-US" smtClean="0"/>
              <a:pPr/>
              <a:t>‹#›</a:t>
            </a:fld>
            <a:endParaRPr lang="en-US"/>
          </a:p>
        </p:txBody>
      </p:sp>
      <p:sp>
        <p:nvSpPr>
          <p:cNvPr id="6" name="Text Placeholder 5"/>
          <p:cNvSpPr>
            <a:spLocks noGrp="1"/>
          </p:cNvSpPr>
          <p:nvPr>
            <p:ph type="body" idx="1"/>
          </p:nvPr>
        </p:nvSpPr>
        <p:spPr>
          <a:xfrm>
            <a:off x="228600" y="1295400"/>
            <a:ext cx="8686800" cy="5029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iming>
    <p:tnLst>
      <p:par>
        <p:cTn id="1" dur="indefinite" restart="never" nodeType="tmRoot"/>
      </p:par>
    </p:tnLst>
  </p:timing>
  <p:txStyles>
    <p:titleStyle>
      <a:lvl1pPr algn="l" defTabSz="915001" rtl="0" eaLnBrk="1" fontAlgn="base" hangingPunct="1">
        <a:spcBef>
          <a:spcPct val="0"/>
        </a:spcBef>
        <a:spcAft>
          <a:spcPct val="0"/>
        </a:spcAft>
        <a:defRPr sz="3600" b="0">
          <a:solidFill>
            <a:schemeClr val="tx1"/>
          </a:solidFill>
          <a:latin typeface="+mj-lt"/>
          <a:ea typeface="+mj-ea"/>
          <a:cs typeface="+mj-cs"/>
        </a:defRPr>
      </a:lvl1pPr>
      <a:lvl2pPr algn="ctr" defTabSz="915001" rtl="0" eaLnBrk="1" fontAlgn="base" hangingPunct="1">
        <a:spcBef>
          <a:spcPct val="0"/>
        </a:spcBef>
        <a:spcAft>
          <a:spcPct val="0"/>
        </a:spcAft>
        <a:defRPr sz="3600">
          <a:solidFill>
            <a:schemeClr val="tx2"/>
          </a:solidFill>
          <a:latin typeface="Arial" charset="0"/>
        </a:defRPr>
      </a:lvl2pPr>
      <a:lvl3pPr algn="ctr" defTabSz="915001" rtl="0" eaLnBrk="1" fontAlgn="base" hangingPunct="1">
        <a:spcBef>
          <a:spcPct val="0"/>
        </a:spcBef>
        <a:spcAft>
          <a:spcPct val="0"/>
        </a:spcAft>
        <a:defRPr sz="3600">
          <a:solidFill>
            <a:schemeClr val="tx2"/>
          </a:solidFill>
          <a:latin typeface="Arial" charset="0"/>
        </a:defRPr>
      </a:lvl3pPr>
      <a:lvl4pPr algn="ctr" defTabSz="915001" rtl="0" eaLnBrk="1" fontAlgn="base" hangingPunct="1">
        <a:spcBef>
          <a:spcPct val="0"/>
        </a:spcBef>
        <a:spcAft>
          <a:spcPct val="0"/>
        </a:spcAft>
        <a:defRPr sz="3600">
          <a:solidFill>
            <a:schemeClr val="tx2"/>
          </a:solidFill>
          <a:latin typeface="Arial" charset="0"/>
        </a:defRPr>
      </a:lvl4pPr>
      <a:lvl5pPr algn="ctr" defTabSz="915001" rtl="0" eaLnBrk="1" fontAlgn="base" hangingPunct="1">
        <a:spcBef>
          <a:spcPct val="0"/>
        </a:spcBef>
        <a:spcAft>
          <a:spcPct val="0"/>
        </a:spcAft>
        <a:defRPr sz="3600">
          <a:solidFill>
            <a:schemeClr val="tx2"/>
          </a:solidFill>
          <a:latin typeface="Arial" charset="0"/>
        </a:defRPr>
      </a:lvl5pPr>
      <a:lvl6pPr marL="412394" algn="ctr" defTabSz="915001" rtl="0" eaLnBrk="1" fontAlgn="base" hangingPunct="1">
        <a:spcBef>
          <a:spcPct val="0"/>
        </a:spcBef>
        <a:spcAft>
          <a:spcPct val="0"/>
        </a:spcAft>
        <a:defRPr sz="3600">
          <a:solidFill>
            <a:schemeClr val="tx2"/>
          </a:solidFill>
          <a:latin typeface="Arial" charset="0"/>
        </a:defRPr>
      </a:lvl6pPr>
      <a:lvl7pPr marL="824789" algn="ctr" defTabSz="915001" rtl="0" eaLnBrk="1" fontAlgn="base" hangingPunct="1">
        <a:spcBef>
          <a:spcPct val="0"/>
        </a:spcBef>
        <a:spcAft>
          <a:spcPct val="0"/>
        </a:spcAft>
        <a:defRPr sz="3600">
          <a:solidFill>
            <a:schemeClr val="tx2"/>
          </a:solidFill>
          <a:latin typeface="Arial" charset="0"/>
        </a:defRPr>
      </a:lvl7pPr>
      <a:lvl8pPr marL="1237183" algn="ctr" defTabSz="915001" rtl="0" eaLnBrk="1" fontAlgn="base" hangingPunct="1">
        <a:spcBef>
          <a:spcPct val="0"/>
        </a:spcBef>
        <a:spcAft>
          <a:spcPct val="0"/>
        </a:spcAft>
        <a:defRPr sz="3600">
          <a:solidFill>
            <a:schemeClr val="tx2"/>
          </a:solidFill>
          <a:latin typeface="Arial" charset="0"/>
        </a:defRPr>
      </a:lvl8pPr>
      <a:lvl9pPr marL="1649578" algn="ctr" defTabSz="915001" rtl="0" eaLnBrk="1" fontAlgn="base" hangingPunct="1">
        <a:spcBef>
          <a:spcPct val="0"/>
        </a:spcBef>
        <a:spcAft>
          <a:spcPct val="0"/>
        </a:spcAft>
        <a:defRPr sz="3600">
          <a:solidFill>
            <a:schemeClr val="tx2"/>
          </a:solidFill>
          <a:latin typeface="Arial" charset="0"/>
        </a:defRPr>
      </a:lvl9pPr>
    </p:titleStyle>
    <p:bodyStyle>
      <a:lvl1pPr marL="342231" indent="-342231" algn="l" defTabSz="915001" rtl="0" eaLnBrk="1" fontAlgn="base" hangingPunct="1">
        <a:spcBef>
          <a:spcPct val="20000"/>
        </a:spcBef>
        <a:spcAft>
          <a:spcPct val="0"/>
        </a:spcAft>
        <a:buChar char="•"/>
        <a:defRPr sz="2400">
          <a:solidFill>
            <a:schemeClr val="tx1"/>
          </a:solidFill>
          <a:latin typeface="+mn-lt"/>
          <a:ea typeface="+mn-ea"/>
          <a:cs typeface="+mn-cs"/>
        </a:defRPr>
      </a:lvl1pPr>
      <a:lvl2pPr marL="743170" indent="-286385" algn="l" defTabSz="915001" rtl="0" eaLnBrk="1" fontAlgn="base" hangingPunct="1">
        <a:spcBef>
          <a:spcPct val="20000"/>
        </a:spcBef>
        <a:spcAft>
          <a:spcPct val="0"/>
        </a:spcAft>
        <a:buChar char="–"/>
        <a:defRPr sz="2100">
          <a:solidFill>
            <a:schemeClr val="tx1"/>
          </a:solidFill>
          <a:latin typeface="+mn-lt"/>
        </a:defRPr>
      </a:lvl2pPr>
      <a:lvl3pPr marL="1142676" indent="-227677" algn="l" defTabSz="915001" rtl="0" eaLnBrk="1" fontAlgn="base" hangingPunct="1">
        <a:spcBef>
          <a:spcPct val="20000"/>
        </a:spcBef>
        <a:spcAft>
          <a:spcPct val="0"/>
        </a:spcAft>
        <a:buChar char="•"/>
        <a:defRPr sz="1900">
          <a:solidFill>
            <a:schemeClr val="tx1"/>
          </a:solidFill>
          <a:latin typeface="+mn-lt"/>
        </a:defRPr>
      </a:lvl3pPr>
      <a:lvl4pPr marL="1599461" indent="-227677" algn="l" defTabSz="915001" rtl="0" eaLnBrk="1" fontAlgn="base" hangingPunct="1">
        <a:spcBef>
          <a:spcPct val="20000"/>
        </a:spcBef>
        <a:spcAft>
          <a:spcPct val="0"/>
        </a:spcAft>
        <a:buChar char="–"/>
        <a:defRPr>
          <a:solidFill>
            <a:schemeClr val="tx1"/>
          </a:solidFill>
          <a:latin typeface="+mn-lt"/>
        </a:defRPr>
      </a:lvl4pPr>
      <a:lvl5pPr marL="2057677" indent="-229108" algn="l" defTabSz="915001" rtl="0" eaLnBrk="1" fontAlgn="base" hangingPunct="1">
        <a:spcBef>
          <a:spcPct val="20000"/>
        </a:spcBef>
        <a:spcAft>
          <a:spcPct val="0"/>
        </a:spcAft>
        <a:buChar char="»"/>
        <a:defRPr>
          <a:solidFill>
            <a:schemeClr val="tx1"/>
          </a:solidFill>
          <a:latin typeface="+mn-lt"/>
        </a:defRPr>
      </a:lvl5pPr>
      <a:lvl6pPr marL="2470071" indent="-229108" algn="l" defTabSz="915001" rtl="0" eaLnBrk="1" fontAlgn="base" hangingPunct="1">
        <a:spcBef>
          <a:spcPct val="20000"/>
        </a:spcBef>
        <a:spcAft>
          <a:spcPct val="0"/>
        </a:spcAft>
        <a:buChar char="»"/>
        <a:defRPr>
          <a:solidFill>
            <a:schemeClr val="tx1"/>
          </a:solidFill>
          <a:latin typeface="+mn-lt"/>
        </a:defRPr>
      </a:lvl6pPr>
      <a:lvl7pPr marL="2882465" indent="-229108" algn="l" defTabSz="915001" rtl="0" eaLnBrk="1" fontAlgn="base" hangingPunct="1">
        <a:spcBef>
          <a:spcPct val="20000"/>
        </a:spcBef>
        <a:spcAft>
          <a:spcPct val="0"/>
        </a:spcAft>
        <a:buChar char="»"/>
        <a:defRPr>
          <a:solidFill>
            <a:schemeClr val="tx1"/>
          </a:solidFill>
          <a:latin typeface="+mn-lt"/>
        </a:defRPr>
      </a:lvl7pPr>
      <a:lvl8pPr marL="3294860" indent="-229108" algn="l" defTabSz="915001" rtl="0" eaLnBrk="1" fontAlgn="base" hangingPunct="1">
        <a:spcBef>
          <a:spcPct val="20000"/>
        </a:spcBef>
        <a:spcAft>
          <a:spcPct val="0"/>
        </a:spcAft>
        <a:buChar char="»"/>
        <a:defRPr>
          <a:solidFill>
            <a:schemeClr val="tx1"/>
          </a:solidFill>
          <a:latin typeface="+mn-lt"/>
        </a:defRPr>
      </a:lvl8pPr>
      <a:lvl9pPr marL="3707254" indent="-229108" algn="l" defTabSz="915001"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824789" rtl="0" eaLnBrk="1" latinLnBrk="0" hangingPunct="1">
        <a:defRPr sz="1600" kern="1200">
          <a:solidFill>
            <a:schemeClr val="tx1"/>
          </a:solidFill>
          <a:latin typeface="+mn-lt"/>
          <a:ea typeface="+mn-ea"/>
          <a:cs typeface="+mn-cs"/>
        </a:defRPr>
      </a:lvl1pPr>
      <a:lvl2pPr marL="412394" algn="l" defTabSz="824789" rtl="0" eaLnBrk="1" latinLnBrk="0" hangingPunct="1">
        <a:defRPr sz="1600" kern="1200">
          <a:solidFill>
            <a:schemeClr val="tx1"/>
          </a:solidFill>
          <a:latin typeface="+mn-lt"/>
          <a:ea typeface="+mn-ea"/>
          <a:cs typeface="+mn-cs"/>
        </a:defRPr>
      </a:lvl2pPr>
      <a:lvl3pPr marL="824789" algn="l" defTabSz="824789" rtl="0" eaLnBrk="1" latinLnBrk="0" hangingPunct="1">
        <a:defRPr sz="1600" kern="1200">
          <a:solidFill>
            <a:schemeClr val="tx1"/>
          </a:solidFill>
          <a:latin typeface="+mn-lt"/>
          <a:ea typeface="+mn-ea"/>
          <a:cs typeface="+mn-cs"/>
        </a:defRPr>
      </a:lvl3pPr>
      <a:lvl4pPr marL="1237183" algn="l" defTabSz="824789" rtl="0" eaLnBrk="1" latinLnBrk="0" hangingPunct="1">
        <a:defRPr sz="1600" kern="1200">
          <a:solidFill>
            <a:schemeClr val="tx1"/>
          </a:solidFill>
          <a:latin typeface="+mn-lt"/>
          <a:ea typeface="+mn-ea"/>
          <a:cs typeface="+mn-cs"/>
        </a:defRPr>
      </a:lvl4pPr>
      <a:lvl5pPr marL="1649578" algn="l" defTabSz="824789" rtl="0" eaLnBrk="1" latinLnBrk="0" hangingPunct="1">
        <a:defRPr sz="1600" kern="1200">
          <a:solidFill>
            <a:schemeClr val="tx1"/>
          </a:solidFill>
          <a:latin typeface="+mn-lt"/>
          <a:ea typeface="+mn-ea"/>
          <a:cs typeface="+mn-cs"/>
        </a:defRPr>
      </a:lvl5pPr>
      <a:lvl6pPr marL="2061972" algn="l" defTabSz="824789" rtl="0" eaLnBrk="1" latinLnBrk="0" hangingPunct="1">
        <a:defRPr sz="1600" kern="1200">
          <a:solidFill>
            <a:schemeClr val="tx1"/>
          </a:solidFill>
          <a:latin typeface="+mn-lt"/>
          <a:ea typeface="+mn-ea"/>
          <a:cs typeface="+mn-cs"/>
        </a:defRPr>
      </a:lvl6pPr>
      <a:lvl7pPr marL="2474366" algn="l" defTabSz="824789" rtl="0" eaLnBrk="1" latinLnBrk="0" hangingPunct="1">
        <a:defRPr sz="1600" kern="1200">
          <a:solidFill>
            <a:schemeClr val="tx1"/>
          </a:solidFill>
          <a:latin typeface="+mn-lt"/>
          <a:ea typeface="+mn-ea"/>
          <a:cs typeface="+mn-cs"/>
        </a:defRPr>
      </a:lvl7pPr>
      <a:lvl8pPr marL="2886761" algn="l" defTabSz="824789" rtl="0" eaLnBrk="1" latinLnBrk="0" hangingPunct="1">
        <a:defRPr sz="1600" kern="1200">
          <a:solidFill>
            <a:schemeClr val="tx1"/>
          </a:solidFill>
          <a:latin typeface="+mn-lt"/>
          <a:ea typeface="+mn-ea"/>
          <a:cs typeface="+mn-cs"/>
        </a:defRPr>
      </a:lvl8pPr>
      <a:lvl9pPr marL="3299155" algn="l" defTabSz="824789"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notesSlide" Target="../notesSlides/notesSlide1.xml"/><Relationship Id="rId7" Type="http://schemas.openxmlformats.org/officeDocument/2006/relationships/slide" Target="slide19.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slide" Target="slide17.xml"/><Relationship Id="rId5" Type="http://schemas.openxmlformats.org/officeDocument/2006/relationships/slide" Target="slide10.xml"/><Relationship Id="rId4" Type="http://schemas.openxmlformats.org/officeDocument/2006/relationships/slide" Target="slide5.xml"/><Relationship Id="rId9"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5.wmf"/><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openxmlformats.org/officeDocument/2006/relationships/hyperlink" Target="http://www.swlearning.com/economics/graphingworkshop/archive_tutorials/generic2003/001_graphs.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slide" Target="slide2.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2.xml"/></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2.xml"/></Relationships>
</file>

<file path=ppt/slides/_rels/slide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notesSlide" Target="../notesSlides/notesSlide2.xml"/><Relationship Id="rId7" Type="http://schemas.openxmlformats.org/officeDocument/2006/relationships/slide" Target="slide26.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slide" Target="slide6.xml"/><Relationship Id="rId5" Type="http://schemas.openxmlformats.org/officeDocument/2006/relationships/slide" Target="slide25.xml"/><Relationship Id="rId4" Type="http://schemas.openxmlformats.org/officeDocument/2006/relationships/slide" Target="slide24.xml"/></Relationships>
</file>

<file path=ppt/slides/_rels/slide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33.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slide" Target="slide2.xml"/></Relationships>
</file>

<file path=ppt/slides/_rels/slide3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slide" Target="slide2.xml"/></Relationships>
</file>

<file path=ppt/slides/_rels/slide3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slide" Target="slide2.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slide" Target="slide2.xml"/></Relationships>
</file>

<file path=ppt/slides/_rels/slide38.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slide" Target="slide2.xml"/></Relationships>
</file>

<file path=ppt/slides/_rels/slide3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notesSlide" Target="../notesSlides/notesSlide3.xml"/><Relationship Id="rId7" Type="http://schemas.openxmlformats.org/officeDocument/2006/relationships/slide" Target="slide37.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slide" Target="slide22.xml"/><Relationship Id="rId5" Type="http://schemas.openxmlformats.org/officeDocument/2006/relationships/slide" Target="slide36.xml"/><Relationship Id="rId4" Type="http://schemas.openxmlformats.org/officeDocument/2006/relationships/slide" Target="slide33.xml"/></Relationships>
</file>

<file path=ppt/slides/_rels/slide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4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4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4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slide" Target="slide2.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slide" Target="slide2.xml"/></Relationships>
</file>

<file path=ppt/slides/_rels/slide4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49.xml.rels><?xml version="1.0" encoding="UTF-8" standalone="yes"?>
<Relationships xmlns="http://schemas.openxmlformats.org/package/2006/relationships"><Relationship Id="rId3" Type="http://schemas.openxmlformats.org/officeDocument/2006/relationships/hyperlink" Target="http://www.wsj.com/"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slide" Target="slide2.xml"/></Relationships>
</file>

<file path=ppt/slides/_rels/slide50.xml.rels><?xml version="1.0" encoding="UTF-8" standalone="yes"?>
<Relationships xmlns="http://schemas.openxmlformats.org/package/2006/relationships"><Relationship Id="rId3" Type="http://schemas.openxmlformats.org/officeDocument/2006/relationships/hyperlink" Target="http://www.nytimes.com/pages/business/index.html"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www.economist.com/index.html" TargetMode="External"/><Relationship Id="rId4" Type="http://schemas.openxmlformats.org/officeDocument/2006/relationships/hyperlink" Target="http://www.ft.com/home/us"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5.xml"/><Relationship Id="rId5" Type="http://schemas.openxmlformats.org/officeDocument/2006/relationships/slide" Target="slide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6.xml"/><Relationship Id="rId5" Type="http://schemas.openxmlformats.org/officeDocument/2006/relationships/slide" Target="slide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7.xml"/><Relationship Id="rId5" Type="http://schemas.openxmlformats.org/officeDocument/2006/relationships/image" Target="../media/image7.jpe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5334000" y="6324600"/>
            <a:ext cx="3733800" cy="384175"/>
          </a:xfrm>
          <a:ln/>
        </p:spPr>
        <p:txBody>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5" name="Rectangle 6"/>
          <p:cNvSpPr>
            <a:spLocks noChangeArrowheads="1"/>
          </p:cNvSpPr>
          <p:nvPr/>
        </p:nvSpPr>
        <p:spPr bwMode="auto">
          <a:xfrm>
            <a:off x="1905000" y="4648200"/>
            <a:ext cx="6858000" cy="338554"/>
          </a:xfrm>
          <a:prstGeom prst="rect">
            <a:avLst/>
          </a:prstGeom>
          <a:solidFill>
            <a:schemeClr val="bg1">
              <a:lumMod val="65000"/>
              <a:alpha val="31000"/>
            </a:schemeClr>
          </a:solidFill>
          <a:ln>
            <a:noFill/>
          </a:ln>
        </p:spPr>
        <p:txBody>
          <a:bodyPr>
            <a:spAutoFit/>
          </a:bodyPr>
          <a:lstStyle/>
          <a:p>
            <a:endParaRPr lang="en-US" sz="1600" dirty="0">
              <a:solidFill>
                <a:schemeClr val="bg1"/>
              </a:solidFill>
              <a:latin typeface="Palatino Linotype" pitchFamily="18" charset="0"/>
            </a:endParaRPr>
          </a:p>
        </p:txBody>
      </p:sp>
      <p:pic>
        <p:nvPicPr>
          <p:cNvPr id="1026" name="Picture 2" descr="C:\Users\jthomas\Documents\Arnold 11e\Supplements\TB\Macro_sm.jpg"/>
          <p:cNvPicPr>
            <a:picLocks noChangeAspect="1" noChangeArrowheads="1"/>
          </p:cNvPicPr>
          <p:nvPr/>
        </p:nvPicPr>
        <p:blipFill>
          <a:blip r:embed="rId2" cstate="print"/>
          <a:srcRect/>
          <a:stretch>
            <a:fillRect/>
          </a:stretch>
        </p:blipFill>
        <p:spPr bwMode="auto">
          <a:xfrm>
            <a:off x="533400" y="4267200"/>
            <a:ext cx="1428750" cy="1790700"/>
          </a:xfrm>
          <a:prstGeom prst="rect">
            <a:avLst/>
          </a:prstGeom>
          <a:noFill/>
        </p:spPr>
      </p:pic>
      <p:sp>
        <p:nvSpPr>
          <p:cNvPr id="7" name="TextBox 6"/>
          <p:cNvSpPr txBox="1"/>
          <p:nvPr/>
        </p:nvSpPr>
        <p:spPr>
          <a:xfrm>
            <a:off x="2438400" y="1981200"/>
            <a:ext cx="4648200" cy="1077218"/>
          </a:xfrm>
          <a:prstGeom prst="rect">
            <a:avLst/>
          </a:prstGeom>
          <a:noFill/>
        </p:spPr>
        <p:txBody>
          <a:bodyPr wrap="square" rtlCol="0">
            <a:spAutoFit/>
          </a:bodyPr>
          <a:lstStyle/>
          <a:p>
            <a:r>
              <a:rPr lang="en-US" sz="3200" dirty="0" smtClean="0">
                <a:solidFill>
                  <a:schemeClr val="accent2">
                    <a:lumMod val="75000"/>
                  </a:schemeClr>
                </a:solidFill>
                <a:latin typeface="Palatino Linotype" pitchFamily="18" charset="0"/>
              </a:rPr>
              <a:t>Chapter 1: What Economics is About</a:t>
            </a:r>
            <a:endParaRPr lang="en-US" sz="3200" dirty="0">
              <a:solidFill>
                <a:schemeClr val="accent2">
                  <a:lumMod val="75000"/>
                </a:schemeClr>
              </a:solidFill>
              <a:latin typeface="Palatino Linotype" pitchFamily="18" charset="0"/>
            </a:endParaRPr>
          </a:p>
        </p:txBody>
      </p:sp>
    </p:spTree>
    <p:extLst>
      <p:ext uri="{BB962C8B-B14F-4D97-AF65-F5344CB8AC3E}">
        <p14:creationId xmlns:p14="http://schemas.microsoft.com/office/powerpoint/2010/main" val="14045686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Grp="1" noChangeArrowheads="1"/>
          </p:cNvSpPr>
          <p:nvPr>
            <p:ph idx="1"/>
          </p:nvPr>
        </p:nvSpPr>
        <p:spPr>
          <a:xfrm>
            <a:off x="533400" y="1752600"/>
            <a:ext cx="4572000" cy="4525963"/>
          </a:xfrm>
          <a:noFill/>
          <a:extLst>
            <a:ext uri="{909E8E84-426E-40DD-AFC4-6F175D3DCCD1}">
              <a14:hiddenFill xmlns:a14="http://schemas.microsoft.com/office/drawing/2010/main">
                <a:solidFill>
                  <a:srgbClr val="FFFFFF"/>
                </a:solidFill>
              </a14:hiddenFill>
            </a:ext>
          </a:extLst>
        </p:spPr>
        <p:txBody>
          <a:bodyPr/>
          <a:lstStyle/>
          <a:p>
            <a:pPr marL="0" indent="0" eaLnBrk="1" hangingPunct="1">
              <a:buClr>
                <a:schemeClr val="tx1"/>
              </a:buClr>
              <a:buNone/>
            </a:pPr>
            <a:r>
              <a:rPr lang="en-US" sz="2800" dirty="0" smtClean="0"/>
              <a:t>    </a:t>
            </a:r>
            <a:r>
              <a:rPr lang="en-US" sz="3600" dirty="0" smtClean="0"/>
              <a:t>The condition in which our wants are greater than the limited resources available to satisfy those wants</a:t>
            </a:r>
          </a:p>
        </p:txBody>
      </p:sp>
      <p:sp>
        <p:nvSpPr>
          <p:cNvPr id="9"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11266" name="Rectangle 2"/>
          <p:cNvSpPr>
            <a:spLocks noGrp="1" noChangeArrowheads="1"/>
          </p:cNvSpPr>
          <p:nvPr>
            <p:ph type="title"/>
          </p:nvPr>
        </p:nvSpPr>
        <p:spPr>
          <a:ln/>
        </p:spPr>
        <p:txBody>
          <a:bodyPr/>
          <a:lstStyle/>
          <a:p>
            <a:pPr eaLnBrk="1" hangingPunct="1"/>
            <a:r>
              <a:rPr lang="en-US" smtClean="0"/>
              <a:t>Scarcity</a:t>
            </a:r>
          </a:p>
        </p:txBody>
      </p:sp>
      <p:pic>
        <p:nvPicPr>
          <p:cNvPr id="11268" name="Picture 5" descr="MPj01850910000[1]"/>
          <p:cNvPicPr>
            <a:picLocks noChangeAspect="1" noChangeArrowheads="1"/>
          </p:cNvPicPr>
          <p:nvPr/>
        </p:nvPicPr>
        <p:blipFill>
          <a:blip r:embed="rId3" cstate="print"/>
          <a:srcRect/>
          <a:stretch>
            <a:fillRect/>
          </a:stretch>
        </p:blipFill>
        <p:spPr bwMode="auto">
          <a:xfrm>
            <a:off x="6096000" y="2133600"/>
            <a:ext cx="2330450" cy="3276600"/>
          </a:xfrm>
          <a:prstGeom prst="rect">
            <a:avLst/>
          </a:prstGeom>
          <a:noFill/>
          <a:ln w="9525">
            <a:solidFill>
              <a:schemeClr val="accent4"/>
            </a:solidFill>
            <a:miter lim="800000"/>
            <a:headEnd/>
            <a:tailEnd/>
          </a:ln>
        </p:spPr>
      </p:pic>
      <p:sp>
        <p:nvSpPr>
          <p:cNvPr id="5" name="Rounded Rectangle 4"/>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
        <p:nvSpPr>
          <p:cNvPr id="6" name="Rounded Rectangle 5">
            <a:hlinkClick r:id="rId4" action="ppaction://hlinksldjump"/>
          </p:cNvPr>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4174698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844">
                                            <p:txEl>
                                              <p:pRg st="0" end="0"/>
                                            </p:txEl>
                                          </p:spTgt>
                                        </p:tgtEl>
                                        <p:attrNameLst>
                                          <p:attrName>style.visibility</p:attrName>
                                        </p:attrNameLst>
                                      </p:cBhvr>
                                      <p:to>
                                        <p:strVal val="visible"/>
                                      </p:to>
                                    </p:set>
                                    <p:animEffect transition="in" filter="fade">
                                      <p:cBhvr>
                                        <p:cTn id="7" dur="2000"/>
                                        <p:tgtEl>
                                          <p:spTgt spid="358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533400" y="152400"/>
            <a:ext cx="8001000" cy="1143000"/>
          </a:xfrm>
          <a:ln/>
        </p:spPr>
        <p:txBody>
          <a:bodyPr/>
          <a:lstStyle/>
          <a:p>
            <a:pPr eaLnBrk="1" hangingPunct="1"/>
            <a:r>
              <a:rPr lang="en-US" sz="3600" smtClean="0"/>
              <a:t>Economics, the Science of Scarcity</a:t>
            </a:r>
            <a:endParaRPr lang="en-US" sz="2800" smtClean="0"/>
          </a:p>
        </p:txBody>
      </p:sp>
      <p:sp>
        <p:nvSpPr>
          <p:cNvPr id="12291" name="Rectangle 5"/>
          <p:cNvSpPr>
            <a:spLocks noGrp="1" noChangeArrowheads="1"/>
          </p:cNvSpPr>
          <p:nvPr>
            <p:ph type="body" sz="half" idx="1"/>
          </p:nvPr>
        </p:nvSpPr>
        <p:spPr>
          <a:xfrm>
            <a:off x="685800" y="1371600"/>
            <a:ext cx="7772400" cy="2362200"/>
          </a:xfrm>
        </p:spPr>
        <p:txBody>
          <a:bodyPr/>
          <a:lstStyle/>
          <a:p>
            <a:pPr marL="0" indent="0" eaLnBrk="1" hangingPunct="1">
              <a:buClr>
                <a:schemeClr val="tx1"/>
              </a:buClr>
              <a:buNone/>
            </a:pPr>
            <a:r>
              <a:rPr lang="en-US" dirty="0" smtClean="0">
                <a:solidFill>
                  <a:schemeClr val="tx1"/>
                </a:solidFill>
              </a:rPr>
              <a:t>The science of how individuals and societies deal with the fact that wants are greater than the limited resources available to satisfy those wants.</a:t>
            </a:r>
          </a:p>
        </p:txBody>
      </p:sp>
      <p:sp>
        <p:nvSpPr>
          <p:cNvPr id="9" name="Rectangle 5"/>
          <p:cNvSpPr>
            <a:spLocks noGrp="1" noChangeArrowheads="1"/>
          </p:cNvSpPr>
          <p:nvPr>
            <p:ph type="ftr" sz="quarter" idx="11"/>
          </p:nvPr>
        </p:nvSpPr>
        <p:spPr>
          <a:xfrm>
            <a:off x="76200" y="6324600"/>
            <a:ext cx="3733800" cy="384175"/>
          </a:xfr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5" name="Rounded Rectangle 4"/>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sp>
        <p:nvSpPr>
          <p:cNvPr id="6" name="Rounded Rectangle 5">
            <a:hlinkClick r:id="rId3" action="ppaction://hlinksldjump"/>
          </p:cNvPr>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pic>
        <p:nvPicPr>
          <p:cNvPr id="2051" name="Picture 3" descr="C:\Users\James\AppData\Local\Microsoft\Windows\Temporary Internet Files\Content.IE5\WHNAQZ91\MP90034189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2971800"/>
            <a:ext cx="3657600" cy="260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44930"/>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Scarcity’s Effects</a:t>
            </a:r>
            <a:endParaRPr lang="en-US" dirty="0"/>
          </a:p>
        </p:txBody>
      </p:sp>
      <p:sp>
        <p:nvSpPr>
          <p:cNvPr id="3" name="Text Placeholder 2"/>
          <p:cNvSpPr>
            <a:spLocks noGrp="1"/>
          </p:cNvSpPr>
          <p:nvPr>
            <p:ph type="body" sz="half" idx="1"/>
          </p:nvPr>
        </p:nvSpPr>
        <p:spPr>
          <a:xfrm>
            <a:off x="647700" y="2133600"/>
            <a:ext cx="4038600" cy="2514599"/>
          </a:xfrm>
        </p:spPr>
        <p:txBody>
          <a:bodyPr/>
          <a:lstStyle/>
          <a:p>
            <a:pPr marL="457200" indent="-457200">
              <a:buFont typeface="+mj-lt"/>
              <a:buAutoNum type="arabicPeriod"/>
            </a:pPr>
            <a:r>
              <a:rPr lang="en-US" dirty="0" smtClean="0"/>
              <a:t>The Need to Make Choices</a:t>
            </a:r>
          </a:p>
          <a:p>
            <a:pPr marL="457200" indent="-457200">
              <a:buFont typeface="+mj-lt"/>
              <a:buAutoNum type="arabicPeriod"/>
            </a:pPr>
            <a:r>
              <a:rPr lang="en-US" dirty="0" smtClean="0"/>
              <a:t>The Need for a Rationing Device</a:t>
            </a:r>
          </a:p>
          <a:p>
            <a:pPr marL="457200" indent="-457200">
              <a:buFont typeface="+mj-lt"/>
              <a:buAutoNum type="arabicPeriod"/>
            </a:pPr>
            <a:r>
              <a:rPr lang="en-US" dirty="0" smtClean="0"/>
              <a:t>Competition </a:t>
            </a:r>
            <a:endParaRPr lang="en-US" dirty="0"/>
          </a:p>
        </p:txBody>
      </p:sp>
      <p:pic>
        <p:nvPicPr>
          <p:cNvPr id="1026" name="Picture 2" descr="C:\Users\James\AppData\Local\Microsoft\Windows\Temporary Internet Files\Content.IE5\1WO8YFRO\MP900316811[1].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2133600"/>
            <a:ext cx="3657600" cy="24323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Grp="1" noChangeArrowheads="1"/>
          </p:cNvSpPr>
          <p:nvPr>
            <p:ph type="ftr" sz="quarter" idx="11"/>
          </p:nvPr>
        </p:nvSpPr>
        <p:spPr>
          <a:xfrm>
            <a:off x="76200" y="6324600"/>
            <a:ext cx="3733800" cy="384175"/>
          </a:xfr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7" name="Rounded Rectangle 6"/>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sp>
        <p:nvSpPr>
          <p:cNvPr id="8" name="Rounded Rectangle 7">
            <a:hlinkClick r:id="rId3" action="ppaction://hlinksldjump"/>
          </p:cNvPr>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2226740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1" y="1447800"/>
            <a:ext cx="4495799" cy="3581400"/>
          </a:xfrm>
        </p:spPr>
        <p:txBody>
          <a:bodyPr/>
          <a:lstStyle/>
          <a:p>
            <a:pPr marL="0" indent="0">
              <a:buNone/>
            </a:pPr>
            <a:r>
              <a:rPr lang="en-US" dirty="0" smtClean="0"/>
              <a:t>A rationing device is a means of deciding who gets what of available resources and goods. An example of a rationing device would be the ‘dollar price’. The people who pay the dollar price for a new car end up with one</a:t>
            </a:r>
            <a:endParaRPr lang="en-US" dirty="0"/>
          </a:p>
        </p:txBody>
      </p:sp>
      <p:sp>
        <p:nvSpPr>
          <p:cNvPr id="5" name="Title 4"/>
          <p:cNvSpPr>
            <a:spLocks noGrp="1"/>
          </p:cNvSpPr>
          <p:nvPr>
            <p:ph type="title"/>
          </p:nvPr>
        </p:nvSpPr>
        <p:spPr/>
        <p:txBody>
          <a:bodyPr/>
          <a:lstStyle/>
          <a:p>
            <a:r>
              <a:rPr lang="en-US" dirty="0" smtClean="0"/>
              <a:t>Rationing Device</a:t>
            </a:r>
            <a:endParaRPr lang="en-US" dirty="0"/>
          </a:p>
        </p:txBody>
      </p:sp>
      <p:pic>
        <p:nvPicPr>
          <p:cNvPr id="2052" name="Picture 4" descr="C:\Users\James\AppData\Local\Microsoft\Windows\Temporary Internet Files\Content.IE5\1WO8YFRO\MP90043859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1828800"/>
            <a:ext cx="3882399" cy="261414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5"/>
          <p:cNvSpPr>
            <a:spLocks noGrp="1" noChangeArrowheads="1"/>
          </p:cNvSpPr>
          <p:nvPr>
            <p:ph type="ftr" sz="quarter" idx="4294967295"/>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11" name="Rounded Rectangle 10"/>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sp>
        <p:nvSpPr>
          <p:cNvPr id="12" name="Rounded Rectangle 11">
            <a:hlinkClick r:id="rId3" action="ppaction://hlinksldjump"/>
          </p:cNvPr>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2159835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9" name="Rectangle 3"/>
          <p:cNvSpPr>
            <a:spLocks noGrp="1" noChangeArrowheads="1"/>
          </p:cNvSpPr>
          <p:nvPr>
            <p:ph idx="1"/>
          </p:nvPr>
        </p:nvSpPr>
        <p:spPr>
          <a:noFill/>
          <a:extLst>
            <a:ext uri="{909E8E84-426E-40DD-AFC4-6F175D3DCCD1}">
              <a14:hiddenFill xmlns:a14="http://schemas.microsoft.com/office/drawing/2010/main">
                <a:solidFill>
                  <a:srgbClr val="FFFFFF"/>
                </a:solidFill>
              </a14:hiddenFill>
            </a:ext>
          </a:extLst>
        </p:spPr>
        <p:txBody>
          <a:bodyPr>
            <a:normAutofit/>
          </a:bodyPr>
          <a:lstStyle/>
          <a:p>
            <a:pPr marL="0" indent="0" eaLnBrk="1" hangingPunct="1">
              <a:buNone/>
            </a:pPr>
            <a:r>
              <a:rPr lang="en-US" dirty="0" smtClean="0"/>
              <a:t>	1. </a:t>
            </a:r>
            <a:r>
              <a:rPr lang="en-US" sz="2800" b="1" dirty="0" smtClean="0"/>
              <a:t>Scarcity is the condition of finite resources. True or false? Explain your answer.</a:t>
            </a:r>
          </a:p>
          <a:p>
            <a:pPr marL="0" indent="0" eaLnBrk="1" hangingPunct="1">
              <a:buNone/>
            </a:pPr>
            <a:r>
              <a:rPr lang="en-US" sz="2800" dirty="0" smtClean="0"/>
              <a:t>	</a:t>
            </a:r>
            <a:r>
              <a:rPr lang="en-US" sz="2000" dirty="0" smtClean="0"/>
              <a:t>False. It takes two things for scarcity to exist: finite resources and infinite wants. If people’s wants were equal to or less than the finite resources available to satisfy their wants, there would be no scarcity. Scarcity exists only because people’s wants are greater than the resources available to satisfy their wants. Scarcity is the condition of infinite wants clashing with finite resources. </a:t>
            </a:r>
          </a:p>
          <a:p>
            <a:pPr marL="609600" indent="-609600" eaLnBrk="1" hangingPunct="1"/>
            <a:endParaRPr lang="en-US" dirty="0" smtClean="0"/>
          </a:p>
          <a:p>
            <a:pPr marL="609600" indent="-609600" eaLnBrk="1" hangingPunct="1"/>
            <a:endParaRPr lang="en-US" dirty="0" smtClean="0"/>
          </a:p>
        </p:txBody>
      </p:sp>
      <p:sp>
        <p:nvSpPr>
          <p:cNvPr id="8"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13314" name="Rectangle 2"/>
          <p:cNvSpPr>
            <a:spLocks noGrp="1" noChangeArrowheads="1"/>
          </p:cNvSpPr>
          <p:nvPr>
            <p:ph type="title"/>
          </p:nvPr>
        </p:nvSpPr>
        <p:spPr>
          <a:ln/>
        </p:spPr>
        <p:txBody>
          <a:bodyPr/>
          <a:lstStyle/>
          <a:p>
            <a:pPr eaLnBrk="1" hangingPunct="1"/>
            <a:r>
              <a:rPr lang="en-US" smtClean="0"/>
              <a:t>Self Test</a:t>
            </a:r>
          </a:p>
        </p:txBody>
      </p:sp>
      <p:sp>
        <p:nvSpPr>
          <p:cNvPr id="4" name="Rounded Rectangle 3"/>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sp>
        <p:nvSpPr>
          <p:cNvPr id="5" name="Rounded Rectangle 4">
            <a:hlinkClick r:id="rId3" action="ppaction://hlinksldjump"/>
          </p:cNvPr>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1675920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Effect transition="in" filter="fade">
                                      <p:cBhvr>
                                        <p:cTn id="7" dur="2000"/>
                                        <p:tgtEl>
                                          <p:spTgt spid="757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779">
                                            <p:txEl>
                                              <p:pRg st="1" end="1"/>
                                            </p:txEl>
                                          </p:spTgt>
                                        </p:tgtEl>
                                        <p:attrNameLst>
                                          <p:attrName>style.visibility</p:attrName>
                                        </p:attrNameLst>
                                      </p:cBhvr>
                                      <p:to>
                                        <p:strVal val="visible"/>
                                      </p:to>
                                    </p:set>
                                    <p:animEffect transition="in" filter="fade">
                                      <p:cBhvr>
                                        <p:cTn id="12" dur="3000"/>
                                        <p:tgtEl>
                                          <p:spTgt spid="757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9" name="Rectangle 3"/>
          <p:cNvSpPr>
            <a:spLocks noGrp="1" noChangeArrowheads="1"/>
          </p:cNvSpPr>
          <p:nvPr>
            <p:ph idx="1"/>
          </p:nvPr>
        </p:nvSpPr>
        <p:spPr>
          <a:noFill/>
          <a:extLst>
            <a:ext uri="{909E8E84-426E-40DD-AFC4-6F175D3DCCD1}">
              <a14:hiddenFill xmlns:a14="http://schemas.microsoft.com/office/drawing/2010/main">
                <a:solidFill>
                  <a:srgbClr val="FFFFFF"/>
                </a:solidFill>
              </a14:hiddenFill>
            </a:ext>
          </a:extLst>
        </p:spPr>
        <p:txBody>
          <a:bodyPr/>
          <a:lstStyle/>
          <a:p>
            <a:pPr marL="0" indent="0" eaLnBrk="1" hangingPunct="1">
              <a:buNone/>
            </a:pPr>
            <a:r>
              <a:rPr lang="en-US" dirty="0" smtClean="0"/>
              <a:t>	</a:t>
            </a:r>
            <a:r>
              <a:rPr lang="en-US" sz="2800" dirty="0" smtClean="0"/>
              <a:t>2. </a:t>
            </a:r>
            <a:r>
              <a:rPr lang="en-US" sz="2800" b="1" dirty="0" smtClean="0"/>
              <a:t>How does competition arise out of scarcity?</a:t>
            </a:r>
          </a:p>
          <a:p>
            <a:pPr marL="0" indent="0" eaLnBrk="1" hangingPunct="1">
              <a:buNone/>
            </a:pPr>
            <a:r>
              <a:rPr lang="en-US" dirty="0" smtClean="0"/>
              <a:t>	</a:t>
            </a:r>
            <a:r>
              <a:rPr lang="en-US" sz="2000" dirty="0" smtClean="0"/>
              <a:t>Because of scarcity, there is a need for a rationing device. People will compete for the rationing device. For example, if dollar price is the rationing device, people will compete for dollars. </a:t>
            </a:r>
          </a:p>
          <a:p>
            <a:pPr marL="609600" indent="-609600" eaLnBrk="1" hangingPunct="1"/>
            <a:endParaRPr lang="en-US" dirty="0" smtClean="0"/>
          </a:p>
        </p:txBody>
      </p:sp>
      <p:sp>
        <p:nvSpPr>
          <p:cNvPr id="8"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14338" name="Rectangle 2"/>
          <p:cNvSpPr>
            <a:spLocks noGrp="1" noChangeArrowheads="1"/>
          </p:cNvSpPr>
          <p:nvPr>
            <p:ph type="title"/>
          </p:nvPr>
        </p:nvSpPr>
        <p:spPr>
          <a:ln/>
        </p:spPr>
        <p:txBody>
          <a:bodyPr/>
          <a:lstStyle/>
          <a:p>
            <a:pPr eaLnBrk="1" hangingPunct="1"/>
            <a:r>
              <a:rPr lang="en-US" smtClean="0"/>
              <a:t>Self Test</a:t>
            </a:r>
          </a:p>
        </p:txBody>
      </p:sp>
      <p:sp>
        <p:nvSpPr>
          <p:cNvPr id="5" name="Rounded Rectangle 4">
            <a:hlinkClick r:id="rId3" action="ppaction://hlinksldjump"/>
          </p:cNvPr>
          <p:cNvSpPr/>
          <p:nvPr/>
        </p:nvSpPr>
        <p:spPr bwMode="auto">
          <a:xfrm>
            <a:off x="79248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36484263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Effect transition="in" filter="fade">
                                      <p:cBhvr>
                                        <p:cTn id="7" dur="2000"/>
                                        <p:tgtEl>
                                          <p:spTgt spid="757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779">
                                            <p:txEl>
                                              <p:pRg st="1" end="1"/>
                                            </p:txEl>
                                          </p:spTgt>
                                        </p:tgtEl>
                                        <p:attrNameLst>
                                          <p:attrName>style.visibility</p:attrName>
                                        </p:attrNameLst>
                                      </p:cBhvr>
                                      <p:to>
                                        <p:strVal val="visible"/>
                                      </p:to>
                                    </p:set>
                                    <p:animEffect transition="in" filter="fade">
                                      <p:cBhvr>
                                        <p:cTn id="12" dur="3000"/>
                                        <p:tgtEl>
                                          <p:spTgt spid="757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9" name="Rectangle 3"/>
          <p:cNvSpPr>
            <a:spLocks noGrp="1" noChangeArrowheads="1"/>
          </p:cNvSpPr>
          <p:nvPr>
            <p:ph idx="1"/>
          </p:nvPr>
        </p:nvSpPr>
        <p:spPr>
          <a:xfrm>
            <a:off x="457200" y="1524000"/>
            <a:ext cx="8229600" cy="4525963"/>
          </a:xfrm>
          <a:noFill/>
          <a:extLst>
            <a:ext uri="{909E8E84-426E-40DD-AFC4-6F175D3DCCD1}">
              <a14:hiddenFill xmlns:a14="http://schemas.microsoft.com/office/drawing/2010/main">
                <a:solidFill>
                  <a:srgbClr val="FFFFFF"/>
                </a:solidFill>
              </a14:hiddenFill>
            </a:ext>
          </a:extLst>
        </p:spPr>
        <p:txBody>
          <a:bodyPr/>
          <a:lstStyle/>
          <a:p>
            <a:pPr marL="0" indent="0" eaLnBrk="1" hangingPunct="1">
              <a:buNone/>
            </a:pPr>
            <a:r>
              <a:rPr lang="en-US" dirty="0" smtClean="0"/>
              <a:t>	</a:t>
            </a:r>
            <a:r>
              <a:rPr lang="en-US" sz="2800" b="1" dirty="0" smtClean="0"/>
              <a:t>3.</a:t>
            </a:r>
            <a:r>
              <a:rPr lang="en-US" sz="2800" dirty="0" smtClean="0"/>
              <a:t> </a:t>
            </a:r>
            <a:r>
              <a:rPr lang="en-US" sz="2800" b="1" dirty="0" smtClean="0"/>
              <a:t>How does choice arise out of scarcity?</a:t>
            </a:r>
          </a:p>
          <a:p>
            <a:pPr marL="0" indent="0" eaLnBrk="1" hangingPunct="1">
              <a:buNone/>
            </a:pPr>
            <a:r>
              <a:rPr lang="en-US" dirty="0" smtClean="0"/>
              <a:t>	</a:t>
            </a:r>
            <a:r>
              <a:rPr lang="en-US" sz="2000" dirty="0" smtClean="0"/>
              <a:t>Because our unlimited wants are greater than our limited resources—that is, because scarcity exists—some wants must go unsatisfied. We must choose which wants we will satisfy and which we will not.</a:t>
            </a:r>
          </a:p>
          <a:p>
            <a:pPr marL="609600" indent="-609600" eaLnBrk="1" hangingPunct="1"/>
            <a:endParaRPr lang="en-US" dirty="0" smtClean="0"/>
          </a:p>
        </p:txBody>
      </p:sp>
      <p:sp>
        <p:nvSpPr>
          <p:cNvPr id="8"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15362" name="Rectangle 2"/>
          <p:cNvSpPr>
            <a:spLocks noGrp="1" noChangeArrowheads="1"/>
          </p:cNvSpPr>
          <p:nvPr>
            <p:ph type="title"/>
          </p:nvPr>
        </p:nvSpPr>
        <p:spPr>
          <a:ln/>
        </p:spPr>
        <p:txBody>
          <a:bodyPr/>
          <a:lstStyle/>
          <a:p>
            <a:pPr eaLnBrk="1" hangingPunct="1"/>
            <a:r>
              <a:rPr lang="en-US" smtClean="0"/>
              <a:t>Self Test</a:t>
            </a:r>
          </a:p>
        </p:txBody>
      </p:sp>
      <p:sp>
        <p:nvSpPr>
          <p:cNvPr id="5" name="Rounded Rectangle 4">
            <a:hlinkClick r:id="rId3" action="ppaction://hlinksldjump"/>
          </p:cNvPr>
          <p:cNvSpPr/>
          <p:nvPr/>
        </p:nvSpPr>
        <p:spPr bwMode="auto">
          <a:xfrm>
            <a:off x="7620000" y="59436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a:t>
            </a:r>
            <a:r>
              <a:rPr lang="en-US" sz="1050" dirty="0" smtClean="0">
                <a:solidFill>
                  <a:srgbClr val="C00000"/>
                </a:solidFill>
                <a:hlinkClick r:id="rId3" action="ppaction://hlinksldjump"/>
              </a:rPr>
              <a:t>Lesson"</a:t>
            </a:r>
            <a:endParaRPr lang="en-US" sz="1050" dirty="0">
              <a:solidFill>
                <a:srgbClr val="C00000"/>
              </a:solidFill>
            </a:endParaRPr>
          </a:p>
        </p:txBody>
      </p:sp>
    </p:spTree>
    <p:extLst>
      <p:ext uri="{BB962C8B-B14F-4D97-AF65-F5344CB8AC3E}">
        <p14:creationId xmlns:p14="http://schemas.microsoft.com/office/powerpoint/2010/main" val="5257629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Effect transition="in" filter="fade">
                                      <p:cBhvr>
                                        <p:cTn id="7" dur="2000"/>
                                        <p:tgtEl>
                                          <p:spTgt spid="757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779">
                                            <p:txEl>
                                              <p:pRg st="1" end="1"/>
                                            </p:txEl>
                                          </p:spTgt>
                                        </p:tgtEl>
                                        <p:attrNameLst>
                                          <p:attrName>style.visibility</p:attrName>
                                        </p:attrNameLst>
                                      </p:cBhvr>
                                      <p:to>
                                        <p:strVal val="visible"/>
                                      </p:to>
                                    </p:set>
                                    <p:animEffect transition="in" filter="fade">
                                      <p:cBhvr>
                                        <p:cTn id="12" dur="3000"/>
                                        <p:tgtEl>
                                          <p:spTgt spid="757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idx="1"/>
          </p:nvPr>
        </p:nvSpPr>
        <p:spPr>
          <a:xfrm>
            <a:off x="3505200" y="1646237"/>
            <a:ext cx="5410200" cy="4525963"/>
          </a:xfrm>
          <a:noFill/>
          <a:extLst>
            <a:ext uri="{909E8E84-426E-40DD-AFC4-6F175D3DCCD1}">
              <a14:hiddenFill xmlns:a14="http://schemas.microsoft.com/office/drawing/2010/main">
                <a:solidFill>
                  <a:srgbClr val="FFFFFF"/>
                </a:solidFill>
              </a14:hiddenFill>
            </a:ext>
          </a:extLst>
        </p:spPr>
        <p:txBody>
          <a:bodyPr/>
          <a:lstStyle/>
          <a:p>
            <a:pPr eaLnBrk="1" hangingPunct="1">
              <a:buFont typeface="Wingdings" pitchFamily="2" charset="2"/>
              <a:buChar char="Ø"/>
            </a:pPr>
            <a:r>
              <a:rPr lang="en-US" dirty="0" smtClean="0"/>
              <a:t>The most highly valued opportunity or alternative forfeited when a choice is made.</a:t>
            </a:r>
          </a:p>
          <a:p>
            <a:pPr eaLnBrk="1" hangingPunct="1">
              <a:buFont typeface="Wingdings" pitchFamily="2" charset="2"/>
              <a:buChar char="Ø"/>
            </a:pPr>
            <a:r>
              <a:rPr lang="en-US" dirty="0" smtClean="0"/>
              <a:t>Economists believe that a change in opportunity cost can change a person’s behavior.</a:t>
            </a:r>
          </a:p>
          <a:p>
            <a:pPr eaLnBrk="1" hangingPunct="1">
              <a:buFont typeface="Wingdings" pitchFamily="2" charset="2"/>
              <a:buChar char="Ø"/>
            </a:pPr>
            <a:r>
              <a:rPr lang="en-US" dirty="0" smtClean="0"/>
              <a:t>The higher the opportunity cost of doing something, the less likely it will be done.</a:t>
            </a:r>
            <a:endParaRPr lang="en-US" dirty="0" smtClean="0">
              <a:hlinkClick r:id="rId3" action="ppaction://hlinksldjump"/>
            </a:endParaRPr>
          </a:p>
        </p:txBody>
      </p:sp>
      <p:sp>
        <p:nvSpPr>
          <p:cNvPr id="9"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16386" name="Rectangle 2"/>
          <p:cNvSpPr>
            <a:spLocks noGrp="1" noChangeArrowheads="1"/>
          </p:cNvSpPr>
          <p:nvPr>
            <p:ph type="title"/>
          </p:nvPr>
        </p:nvSpPr>
        <p:spPr>
          <a:ln/>
        </p:spPr>
        <p:txBody>
          <a:bodyPr/>
          <a:lstStyle/>
          <a:p>
            <a:pPr eaLnBrk="1" hangingPunct="1"/>
            <a:r>
              <a:rPr lang="en-US" smtClean="0"/>
              <a:t>Opportunity Costs</a:t>
            </a:r>
          </a:p>
        </p:txBody>
      </p:sp>
      <p:sp>
        <p:nvSpPr>
          <p:cNvPr id="5" name="Rounded Rectangle 4">
            <a:hlinkClick r:id="rId3" action="ppaction://hlinksldjump"/>
          </p:cNvPr>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sp>
        <p:nvSpPr>
          <p:cNvPr id="6" name="Rounded Rectangle 5">
            <a:hlinkClick r:id="rId3" action="ppaction://hlinksldjump"/>
          </p:cNvPr>
          <p:cNvSpPr/>
          <p:nvPr/>
        </p:nvSpPr>
        <p:spPr bwMode="auto">
          <a:xfrm>
            <a:off x="7772400" y="59436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pic>
        <p:nvPicPr>
          <p:cNvPr id="3074" name="Picture 2" descr="C:\Users\James\AppData\Local\Microsoft\Windows\Temporary Internet Files\Content.IE5\JYN78ALO\MP90040926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676400"/>
            <a:ext cx="29718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017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fade">
                                      <p:cBhvr>
                                        <p:cTn id="7" dur="2000"/>
                                        <p:tgtEl>
                                          <p:spTgt spid="440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035">
                                            <p:txEl>
                                              <p:pRg st="1" end="1"/>
                                            </p:txEl>
                                          </p:spTgt>
                                        </p:tgtEl>
                                        <p:attrNameLst>
                                          <p:attrName>style.visibility</p:attrName>
                                        </p:attrNameLst>
                                      </p:cBhvr>
                                      <p:to>
                                        <p:strVal val="visible"/>
                                      </p:to>
                                    </p:set>
                                    <p:animEffect transition="in" filter="fade">
                                      <p:cBhvr>
                                        <p:cTn id="12" dur="3000"/>
                                        <p:tgtEl>
                                          <p:spTgt spid="440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035">
                                            <p:txEl>
                                              <p:pRg st="2" end="2"/>
                                            </p:txEl>
                                          </p:spTgt>
                                        </p:tgtEl>
                                        <p:attrNameLst>
                                          <p:attrName>style.visibility</p:attrName>
                                        </p:attrNameLst>
                                      </p:cBhvr>
                                      <p:to>
                                        <p:strVal val="visible"/>
                                      </p:to>
                                    </p:set>
                                    <p:animEffect transition="in" filter="fade">
                                      <p:cBhvr>
                                        <p:cTn id="17" dur="3000"/>
                                        <p:tgtEl>
                                          <p:spTgt spid="440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9" descr="38014_f0101"/>
          <p:cNvPicPr>
            <a:picLocks noGrp="1" noChangeAspect="1" noChangeArrowheads="1"/>
          </p:cNvPicPr>
          <p:nvPr>
            <p:ph idx="1"/>
          </p:nvPr>
        </p:nvPicPr>
        <p:blipFill>
          <a:blip r:embed="rId3" cstate="print"/>
          <a:srcRect/>
          <a:stretch>
            <a:fillRect/>
          </a:stretch>
        </p:blipFill>
        <p:spPr>
          <a:xfrm>
            <a:off x="152400" y="2438400"/>
            <a:ext cx="8748713" cy="2438400"/>
          </a:xfrm>
          <a:noFill/>
          <a:ln w="0">
            <a:solidFill>
              <a:schemeClr val="accent4"/>
            </a:solidFill>
          </a:ln>
          <a:extLst>
            <a:ext uri="{909E8E84-426E-40DD-AFC4-6F175D3DCCD1}">
              <a14:hiddenFill xmlns:a14="http://schemas.microsoft.com/office/drawing/2010/main">
                <a:solidFill>
                  <a:srgbClr val="FFFFFF"/>
                </a:solidFill>
              </a14:hiddenFill>
            </a:ext>
          </a:extLst>
        </p:spPr>
      </p:pic>
      <p:sp>
        <p:nvSpPr>
          <p:cNvPr id="9"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2" name="Title 1"/>
          <p:cNvSpPr>
            <a:spLocks noGrp="1"/>
          </p:cNvSpPr>
          <p:nvPr>
            <p:ph type="title"/>
          </p:nvPr>
        </p:nvSpPr>
        <p:spPr/>
        <p:txBody>
          <a:bodyPr>
            <a:normAutofit/>
          </a:bodyPr>
          <a:lstStyle/>
          <a:p>
            <a:pPr eaLnBrk="1" hangingPunct="1">
              <a:defRPr/>
            </a:pPr>
            <a:r>
              <a:rPr lang="en-US" dirty="0" smtClean="0"/>
              <a:t>Scarcity, Choice and Opportunity Costs</a:t>
            </a:r>
          </a:p>
        </p:txBody>
      </p:sp>
      <p:sp>
        <p:nvSpPr>
          <p:cNvPr id="6" name="Rounded Rectangle 5">
            <a:hlinkClick r:id="rId4" action="ppaction://hlinksldjump"/>
          </p:cNvPr>
          <p:cNvSpPr/>
          <p:nvPr/>
        </p:nvSpPr>
        <p:spPr bwMode="auto">
          <a:xfrm>
            <a:off x="77724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
        <p:nvSpPr>
          <p:cNvPr id="5" name="Rounded Rectangle 4">
            <a:hlinkClick r:id="rId4" action="ppaction://hlinksldjump"/>
          </p:cNvPr>
          <p:cNvSpPr/>
          <p:nvPr/>
        </p:nvSpPr>
        <p:spPr bwMode="auto">
          <a:xfrm>
            <a:off x="7772400" y="60198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14668445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304800" y="1600200"/>
            <a:ext cx="8534400" cy="4525963"/>
          </a:xfrm>
          <a:noFill/>
          <a:extLst>
            <a:ext uri="{909E8E84-426E-40DD-AFC4-6F175D3DCCD1}">
              <a14:hiddenFill xmlns:a14="http://schemas.microsoft.com/office/drawing/2010/main">
                <a:solidFill>
                  <a:srgbClr val="FFFFFF"/>
                </a:solidFill>
              </a14:hiddenFill>
            </a:ext>
          </a:extLst>
        </p:spPr>
        <p:txBody>
          <a:bodyPr/>
          <a:lstStyle/>
          <a:p>
            <a:pPr marL="0" indent="0" eaLnBrk="1" hangingPunct="1">
              <a:buNone/>
            </a:pPr>
            <a:r>
              <a:rPr lang="en-US" sz="3600" dirty="0" smtClean="0"/>
              <a:t>	</a:t>
            </a:r>
            <a:r>
              <a:rPr lang="en-US" sz="3600" u="sng" dirty="0" smtClean="0"/>
              <a:t>Additional</a:t>
            </a:r>
            <a:r>
              <a:rPr lang="en-US" sz="3600" dirty="0" smtClean="0"/>
              <a:t> benefits. The benefits connected to consuming an </a:t>
            </a:r>
            <a:r>
              <a:rPr lang="en-US" sz="3600" u="sng" dirty="0" smtClean="0"/>
              <a:t>additional </a:t>
            </a:r>
            <a:r>
              <a:rPr lang="en-US" sz="3600" dirty="0" smtClean="0"/>
              <a:t>unit of a good or undertaking one more unit of an activity.</a:t>
            </a:r>
          </a:p>
        </p:txBody>
      </p:sp>
      <p:sp>
        <p:nvSpPr>
          <p:cNvPr id="8"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18434" name="Rectangle 2"/>
          <p:cNvSpPr>
            <a:spLocks noGrp="1" noChangeArrowheads="1"/>
          </p:cNvSpPr>
          <p:nvPr>
            <p:ph type="title"/>
          </p:nvPr>
        </p:nvSpPr>
        <p:spPr>
          <a:ln/>
        </p:spPr>
        <p:txBody>
          <a:bodyPr/>
          <a:lstStyle/>
          <a:p>
            <a:pPr eaLnBrk="1" hangingPunct="1"/>
            <a:r>
              <a:rPr lang="en-US" smtClean="0"/>
              <a:t>Marginal Benefits</a:t>
            </a:r>
          </a:p>
        </p:txBody>
      </p:sp>
      <p:sp>
        <p:nvSpPr>
          <p:cNvPr id="4" name="Rounded Rectangle 3"/>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sp>
        <p:nvSpPr>
          <p:cNvPr id="5" name="Rounded Rectangle 4">
            <a:hlinkClick r:id="rId3" action="ppaction://hlinksldjump"/>
          </p:cNvPr>
          <p:cNvSpPr/>
          <p:nvPr/>
        </p:nvSpPr>
        <p:spPr bwMode="auto">
          <a:xfrm>
            <a:off x="7772400" y="60198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2612154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
          <p:cNvSpPr>
            <a:spLocks noGrp="1" noChangeArrowheads="1"/>
          </p:cNvSpPr>
          <p:nvPr>
            <p:ph idx="1"/>
          </p:nvPr>
        </p:nvSpPr>
        <p:spPr>
          <a:xfrm>
            <a:off x="457200" y="1676400"/>
            <a:ext cx="5257800" cy="4572000"/>
          </a:xfrm>
          <a:noFill/>
          <a:extLst>
            <a:ext uri="{909E8E84-426E-40DD-AFC4-6F175D3DCCD1}">
              <a14:hiddenFill xmlns:a14="http://schemas.microsoft.com/office/drawing/2010/main">
                <a:solidFill>
                  <a:srgbClr val="FFFFFF"/>
                </a:solidFill>
              </a14:hiddenFill>
            </a:ext>
          </a:extLst>
        </p:spPr>
        <p:txBody>
          <a:bodyPr/>
          <a:lstStyle/>
          <a:p>
            <a:pPr lvl="1" eaLnBrk="1" hangingPunct="1">
              <a:buFont typeface="Wingdings" pitchFamily="2" charset="2"/>
              <a:buChar char="Ø"/>
            </a:pPr>
            <a:r>
              <a:rPr lang="en-US" sz="3200" dirty="0" smtClean="0">
                <a:hlinkClick r:id="rId4" action="ppaction://hlinksldjump"/>
              </a:rPr>
              <a:t>Goods and </a:t>
            </a:r>
            <a:r>
              <a:rPr lang="en-US" sz="3200" dirty="0" err="1" smtClean="0">
                <a:hlinkClick r:id="rId4" action="ppaction://hlinksldjump"/>
              </a:rPr>
              <a:t>Bads</a:t>
            </a:r>
            <a:r>
              <a:rPr lang="en-US" sz="3200" dirty="0" smtClean="0">
                <a:hlinkClick r:id="rId4" action="ppaction://hlinksldjump"/>
              </a:rPr>
              <a:t> and Resources</a:t>
            </a:r>
            <a:endParaRPr lang="en-US" sz="3200" dirty="0" smtClean="0"/>
          </a:p>
          <a:p>
            <a:pPr lvl="1" eaLnBrk="1" hangingPunct="1">
              <a:buFont typeface="Wingdings" pitchFamily="2" charset="2"/>
              <a:buChar char="Ø"/>
            </a:pPr>
            <a:r>
              <a:rPr lang="en-US" sz="3200" dirty="0" smtClean="0">
                <a:hlinkClick r:id="rId5" action="ppaction://hlinksldjump"/>
              </a:rPr>
              <a:t>Scarcity</a:t>
            </a:r>
            <a:endParaRPr lang="en-US" sz="3200" dirty="0" smtClean="0"/>
          </a:p>
          <a:p>
            <a:pPr lvl="1" eaLnBrk="1" hangingPunct="1">
              <a:buFont typeface="Wingdings" pitchFamily="2" charset="2"/>
              <a:buChar char="Ø"/>
            </a:pPr>
            <a:r>
              <a:rPr lang="en-US" sz="3200" dirty="0" smtClean="0">
                <a:hlinkClick r:id="rId6" action="ppaction://hlinksldjump"/>
              </a:rPr>
              <a:t>Opportunity Costs</a:t>
            </a:r>
            <a:endParaRPr lang="en-US" sz="3200" dirty="0" smtClean="0"/>
          </a:p>
          <a:p>
            <a:pPr lvl="1" eaLnBrk="1" hangingPunct="1">
              <a:buFont typeface="Wingdings" pitchFamily="2" charset="2"/>
              <a:buChar char="Ø"/>
            </a:pPr>
            <a:r>
              <a:rPr lang="en-US" sz="3200" dirty="0" smtClean="0">
                <a:hlinkClick r:id="rId7" action="ppaction://hlinksldjump"/>
              </a:rPr>
              <a:t>Costs and Benefits</a:t>
            </a:r>
            <a:endParaRPr lang="en-US" sz="3200" dirty="0" smtClean="0"/>
          </a:p>
          <a:p>
            <a:pPr lvl="1" eaLnBrk="1" hangingPunct="1">
              <a:buFont typeface="Wingdings" pitchFamily="2" charset="2"/>
              <a:buChar char="Ø"/>
            </a:pPr>
            <a:r>
              <a:rPr lang="en-US" sz="3200" dirty="0" smtClean="0">
                <a:hlinkClick r:id="rId8" action="ppaction://hlinksldjump"/>
              </a:rPr>
              <a:t>Decisions Made at the Margin</a:t>
            </a:r>
            <a:endParaRPr lang="en-US" sz="3200" dirty="0" smtClean="0"/>
          </a:p>
        </p:txBody>
      </p:sp>
      <p:sp>
        <p:nvSpPr>
          <p:cNvPr id="8" name="Rectangle 5"/>
          <p:cNvSpPr>
            <a:spLocks noGrp="1" noChangeArrowheads="1"/>
          </p:cNvSpPr>
          <p:nvPr>
            <p:ph type="ftr" sz="quarter" idx="3"/>
          </p:nvPr>
        </p:nvSpPr>
        <p:spPr>
          <a:xfrm>
            <a:off x="5334000" y="6324600"/>
            <a:ext cx="3733800" cy="384175"/>
          </a:xfrm>
          <a:prstGeom prst="rect">
            <a:avLst/>
          </a:prstGeom>
          <a:ln/>
        </p:spPr>
        <p:txBody>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3076" name="Rectangle 10"/>
          <p:cNvSpPr>
            <a:spLocks noGrp="1" noChangeArrowheads="1"/>
          </p:cNvSpPr>
          <p:nvPr>
            <p:ph type="title"/>
          </p:nvPr>
        </p:nvSpPr>
        <p:spPr>
          <a:xfrm>
            <a:off x="457200" y="152400"/>
            <a:ext cx="8229600" cy="914400"/>
          </a:xfrm>
          <a:ln>
            <a:solidFill>
              <a:schemeClr val="accent4"/>
            </a:solidFill>
          </a:ln>
        </p:spPr>
        <p:txBody>
          <a:bodyPr/>
          <a:lstStyle/>
          <a:p>
            <a:pPr eaLnBrk="1" hangingPunct="1">
              <a:defRPr/>
            </a:pPr>
            <a:r>
              <a:rPr lang="en-US" dirty="0" smtClean="0"/>
              <a:t>In This Lesson I</a:t>
            </a:r>
          </a:p>
        </p:txBody>
      </p:sp>
      <p:pic>
        <p:nvPicPr>
          <p:cNvPr id="2" name="Picture 6" descr="38014_p0102"/>
          <p:cNvPicPr>
            <a:picLocks noChangeAspect="1" noChangeArrowheads="1"/>
          </p:cNvPicPr>
          <p:nvPr/>
        </p:nvPicPr>
        <p:blipFill>
          <a:blip r:embed="rId9" cstate="print"/>
          <a:srcRect/>
          <a:stretch>
            <a:fillRect/>
          </a:stretch>
        </p:blipFill>
        <p:spPr bwMode="auto">
          <a:xfrm>
            <a:off x="5867400" y="2181225"/>
            <a:ext cx="2070100" cy="3152775"/>
          </a:xfrm>
          <a:prstGeom prst="rect">
            <a:avLst/>
          </a:prstGeom>
          <a:noFill/>
          <a:ln w="12700">
            <a:solidFill>
              <a:schemeClr val="accent4"/>
            </a:solidFill>
            <a:miter lim="800000"/>
            <a:headEnd/>
            <a:tailEnd/>
          </a:ln>
        </p:spPr>
      </p:pic>
      <p:sp>
        <p:nvSpPr>
          <p:cNvPr id="3077" name="TextBox 4"/>
          <p:cNvSpPr txBox="1">
            <a:spLocks noChangeArrowheads="1"/>
          </p:cNvSpPr>
          <p:nvPr/>
        </p:nvSpPr>
        <p:spPr bwMode="auto">
          <a:xfrm>
            <a:off x="304800" y="6248400"/>
            <a:ext cx="2805113" cy="276225"/>
          </a:xfrm>
          <a:prstGeom prst="rect">
            <a:avLst/>
          </a:prstGeom>
          <a:solidFill>
            <a:srgbClr val="FFCC66"/>
          </a:solidFill>
          <a:ln w="9525">
            <a:solidFill>
              <a:schemeClr val="accent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solidFill>
                  <a:srgbClr val="C00000"/>
                </a:solidFill>
              </a:rPr>
              <a:t>To select a topic, click on its link above</a:t>
            </a:r>
          </a:p>
        </p:txBody>
      </p:sp>
    </p:spTree>
    <p:custDataLst>
      <p:tags r:id="rId1"/>
    </p:custDataLst>
    <p:extLst>
      <p:ext uri="{BB962C8B-B14F-4D97-AF65-F5344CB8AC3E}">
        <p14:creationId xmlns:p14="http://schemas.microsoft.com/office/powerpoint/2010/main" val="2858791141"/>
      </p:ext>
    </p:extLst>
  </p:cSld>
  <p:clrMapOvr>
    <a:masterClrMapping/>
  </p:clrMapOvr>
  <mc:AlternateContent xmlns:mc="http://schemas.openxmlformats.org/markup-compatibility/2006" xmlns:p14="http://schemas.microsoft.com/office/powerpoint/2010/main">
    <mc:Choice Requires="p14">
      <p:transition spd="slow" p14:dur="2000" advTm="5139"/>
    </mc:Choice>
    <mc:Fallback xmlns="">
      <p:transition spd="slow" advTm="5139"/>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noFill/>
          <a:extLst>
            <a:ext uri="{909E8E84-426E-40DD-AFC4-6F175D3DCCD1}">
              <a14:hiddenFill xmlns:a14="http://schemas.microsoft.com/office/drawing/2010/main">
                <a:solidFill>
                  <a:srgbClr val="FFFFFF"/>
                </a:solidFill>
              </a14:hiddenFill>
            </a:ext>
          </a:extLst>
        </p:spPr>
        <p:txBody>
          <a:bodyPr/>
          <a:lstStyle/>
          <a:p>
            <a:pPr marL="0" indent="0" eaLnBrk="1" hangingPunct="1">
              <a:buNone/>
            </a:pPr>
            <a:r>
              <a:rPr lang="en-US" dirty="0" smtClean="0"/>
              <a:t>	</a:t>
            </a:r>
            <a:r>
              <a:rPr lang="en-US" sz="3600" u="sng" dirty="0" smtClean="0"/>
              <a:t>Additional</a:t>
            </a:r>
            <a:r>
              <a:rPr lang="en-US" sz="3600" dirty="0" smtClean="0"/>
              <a:t> costs. The costs connected to consuming an additional unit of a good or undertaking one more unit of an activity.</a:t>
            </a:r>
          </a:p>
        </p:txBody>
      </p:sp>
      <p:sp>
        <p:nvSpPr>
          <p:cNvPr id="7"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19458" name="Rectangle 2"/>
          <p:cNvSpPr>
            <a:spLocks noGrp="1" noChangeArrowheads="1"/>
          </p:cNvSpPr>
          <p:nvPr>
            <p:ph type="title"/>
          </p:nvPr>
        </p:nvSpPr>
        <p:spPr>
          <a:ln/>
        </p:spPr>
        <p:txBody>
          <a:bodyPr/>
          <a:lstStyle/>
          <a:p>
            <a:pPr eaLnBrk="1" hangingPunct="1"/>
            <a:r>
              <a:rPr lang="en-US" smtClean="0"/>
              <a:t>Marginal Costs</a:t>
            </a:r>
          </a:p>
        </p:txBody>
      </p:sp>
      <p:sp>
        <p:nvSpPr>
          <p:cNvPr id="4" name="Rounded Rectangle 3"/>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sp>
        <p:nvSpPr>
          <p:cNvPr id="5" name="Rounded Rectangle 4">
            <a:hlinkClick r:id="rId3" action="ppaction://hlinksldjump"/>
          </p:cNvPr>
          <p:cNvSpPr/>
          <p:nvPr/>
        </p:nvSpPr>
        <p:spPr bwMode="auto">
          <a:xfrm>
            <a:off x="7848600" y="59436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4275119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noFill/>
          <a:extLst>
            <a:ext uri="{909E8E84-426E-40DD-AFC4-6F175D3DCCD1}">
              <a14:hiddenFill xmlns:a14="http://schemas.microsoft.com/office/drawing/2010/main">
                <a:solidFill>
                  <a:srgbClr val="FFFFFF"/>
                </a:solidFill>
              </a14:hiddenFill>
            </a:ext>
          </a:extLst>
        </p:spPr>
        <p:txBody>
          <a:bodyPr/>
          <a:lstStyle/>
          <a:p>
            <a:pPr marL="0" indent="0" eaLnBrk="1" hangingPunct="1">
              <a:buNone/>
            </a:pPr>
            <a:r>
              <a:rPr lang="en-US" dirty="0" smtClean="0"/>
              <a:t>	</a:t>
            </a:r>
            <a:r>
              <a:rPr lang="en-US" sz="3600" dirty="0" smtClean="0"/>
              <a:t>Decision making characterized by weighing the </a:t>
            </a:r>
            <a:r>
              <a:rPr lang="en-US" sz="3600" u="sng" dirty="0" smtClean="0"/>
              <a:t>additional</a:t>
            </a:r>
            <a:r>
              <a:rPr lang="en-US" sz="3600" dirty="0" smtClean="0"/>
              <a:t> (marginal) benefits of a change against the </a:t>
            </a:r>
            <a:r>
              <a:rPr lang="en-US" sz="3600" u="sng" dirty="0" smtClean="0"/>
              <a:t>additional</a:t>
            </a:r>
            <a:r>
              <a:rPr lang="en-US" sz="3600" dirty="0" smtClean="0"/>
              <a:t> (marginal) costs of a change with respect to current conditions</a:t>
            </a:r>
          </a:p>
        </p:txBody>
      </p:sp>
      <p:sp>
        <p:nvSpPr>
          <p:cNvPr id="7"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20482" name="Rectangle 2"/>
          <p:cNvSpPr>
            <a:spLocks noGrp="1" noChangeArrowheads="1"/>
          </p:cNvSpPr>
          <p:nvPr>
            <p:ph type="title"/>
          </p:nvPr>
        </p:nvSpPr>
        <p:spPr>
          <a:ln/>
        </p:spPr>
        <p:txBody>
          <a:bodyPr/>
          <a:lstStyle/>
          <a:p>
            <a:pPr eaLnBrk="1" hangingPunct="1"/>
            <a:r>
              <a:rPr lang="en-US" smtClean="0"/>
              <a:t>Decisions at the Margin</a:t>
            </a:r>
          </a:p>
        </p:txBody>
      </p:sp>
      <p:sp>
        <p:nvSpPr>
          <p:cNvPr id="4" name="Rounded Rectangle 3"/>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sp>
        <p:nvSpPr>
          <p:cNvPr id="5" name="Rounded Rectangle 4">
            <a:hlinkClick r:id="rId3" action="ppaction://hlinksldjump"/>
          </p:cNvPr>
          <p:cNvSpPr/>
          <p:nvPr/>
        </p:nvSpPr>
        <p:spPr bwMode="auto">
          <a:xfrm>
            <a:off x="7772400" y="59436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4146738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23554" name="Rectangle 2"/>
          <p:cNvSpPr>
            <a:spLocks noGrp="1" noChangeArrowheads="1"/>
          </p:cNvSpPr>
          <p:nvPr>
            <p:ph type="title"/>
          </p:nvPr>
        </p:nvSpPr>
        <p:spPr>
          <a:xfrm>
            <a:off x="457200" y="304800"/>
            <a:ext cx="8229600" cy="1112838"/>
          </a:xfrm>
          <a:ln>
            <a:solidFill>
              <a:schemeClr val="accent2"/>
            </a:solidFill>
          </a:ln>
        </p:spPr>
        <p:txBody>
          <a:bodyPr/>
          <a:lstStyle/>
          <a:p>
            <a:pPr eaLnBrk="1" hangingPunct="1"/>
            <a:r>
              <a:rPr lang="en-US" smtClean="0"/>
              <a:t>Study or Play</a:t>
            </a:r>
          </a:p>
        </p:txBody>
      </p:sp>
      <p:pic>
        <p:nvPicPr>
          <p:cNvPr id="18438" name="Picture 6" descr="38014_p1502"/>
          <p:cNvPicPr>
            <a:picLocks noChangeAspect="1" noChangeArrowheads="1"/>
          </p:cNvPicPr>
          <p:nvPr/>
        </p:nvPicPr>
        <p:blipFill>
          <a:blip r:embed="rId3" cstate="print"/>
          <a:srcRect l="12500" r="8333"/>
          <a:stretch>
            <a:fillRect/>
          </a:stretch>
        </p:blipFill>
        <p:spPr bwMode="auto">
          <a:xfrm>
            <a:off x="1524000" y="1752600"/>
            <a:ext cx="2895600" cy="2709863"/>
          </a:xfrm>
          <a:prstGeom prst="rect">
            <a:avLst/>
          </a:prstGeom>
          <a:noFill/>
          <a:ln w="9525">
            <a:solidFill>
              <a:schemeClr val="accent4"/>
            </a:solidFill>
            <a:miter lim="800000"/>
            <a:headEnd/>
            <a:tailEnd/>
          </a:ln>
        </p:spPr>
      </p:pic>
      <p:sp>
        <p:nvSpPr>
          <p:cNvPr id="23557" name="Text Box 7"/>
          <p:cNvSpPr txBox="1">
            <a:spLocks noChangeArrowheads="1"/>
          </p:cNvSpPr>
          <p:nvPr/>
        </p:nvSpPr>
        <p:spPr bwMode="auto">
          <a:xfrm>
            <a:off x="1524000" y="4800600"/>
            <a:ext cx="1981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4000" b="1" dirty="0">
                <a:latin typeface="Palatino Linotype" pitchFamily="18" charset="0"/>
              </a:rPr>
              <a:t>Benefit</a:t>
            </a:r>
          </a:p>
        </p:txBody>
      </p:sp>
      <p:sp>
        <p:nvSpPr>
          <p:cNvPr id="23558" name="Text Box 9"/>
          <p:cNvSpPr txBox="1">
            <a:spLocks noChangeArrowheads="1"/>
          </p:cNvSpPr>
          <p:nvPr/>
        </p:nvSpPr>
        <p:spPr bwMode="auto">
          <a:xfrm>
            <a:off x="5562600" y="2286000"/>
            <a:ext cx="2438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600" b="1" dirty="0">
                <a:latin typeface="Palatino Linotype" pitchFamily="18" charset="0"/>
              </a:rPr>
              <a:t>Cost</a:t>
            </a:r>
          </a:p>
        </p:txBody>
      </p:sp>
      <p:sp>
        <p:nvSpPr>
          <p:cNvPr id="7" name="Rounded Rectangle 6"/>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
        <p:nvSpPr>
          <p:cNvPr id="8" name="Rounded Rectangle 7">
            <a:hlinkClick r:id="rId4" action="ppaction://hlinksldjump"/>
          </p:cNvPr>
          <p:cNvSpPr/>
          <p:nvPr/>
        </p:nvSpPr>
        <p:spPr bwMode="auto">
          <a:xfrm>
            <a:off x="7772400" y="60198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pic>
        <p:nvPicPr>
          <p:cNvPr id="18436" name="Picture 4"/>
          <p:cNvPicPr>
            <a:picLocks noGrp="1" noChangeAspect="1" noChangeArrowheads="1"/>
          </p:cNvPicPr>
          <p:nvPr>
            <p:ph idx="1"/>
          </p:nvPr>
        </p:nvPicPr>
        <p:blipFill>
          <a:blip r:embed="rId5" cstate="print">
            <a:lum bright="12000" contrast="6000"/>
          </a:blip>
          <a:stretch>
            <a:fillRect/>
          </a:stretch>
        </p:blipFill>
        <p:spPr>
          <a:xfrm>
            <a:off x="3062748" y="2270458"/>
            <a:ext cx="3018503" cy="2467897"/>
          </a:xfrm>
          <a:noFill/>
          <a:ln>
            <a:solidFill>
              <a:schemeClr val="accent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7502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fade">
                                      <p:cBhvr>
                                        <p:cTn id="7" dur="2000"/>
                                        <p:tgtEl>
                                          <p:spTgt spid="18438"/>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436"/>
                                        </p:tgtEl>
                                        <p:attrNameLst>
                                          <p:attrName>style.visibility</p:attrName>
                                        </p:attrNameLst>
                                      </p:cBhvr>
                                      <p:to>
                                        <p:strVal val="visible"/>
                                      </p:to>
                                    </p:set>
                                    <p:animEffect transition="in" filter="fade">
                                      <p:cBhvr>
                                        <p:cTn id="12" dur="20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noFill/>
          <a:extLst>
            <a:ext uri="{909E8E84-426E-40DD-AFC4-6F175D3DCCD1}">
              <a14:hiddenFill xmlns:a14="http://schemas.microsoft.com/office/drawing/2010/main">
                <a:solidFill>
                  <a:srgbClr val="FFFFFF"/>
                </a:solidFill>
              </a14:hiddenFill>
            </a:ext>
          </a:extLst>
        </p:spPr>
        <p:txBody>
          <a:bodyPr/>
          <a:lstStyle/>
          <a:p>
            <a:pPr eaLnBrk="1" hangingPunct="1"/>
            <a:endParaRPr lang="en-US" dirty="0" smtClean="0"/>
          </a:p>
          <a:p>
            <a:pPr marL="0" indent="0" algn="ctr" eaLnBrk="1" hangingPunct="1">
              <a:buNone/>
            </a:pPr>
            <a:r>
              <a:rPr lang="en-US" dirty="0" smtClean="0"/>
              <a:t>Click graph to watch tutorial</a:t>
            </a:r>
          </a:p>
        </p:txBody>
      </p:sp>
      <p:sp>
        <p:nvSpPr>
          <p:cNvPr id="8"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73730" name="Rectangle 2"/>
          <p:cNvSpPr>
            <a:spLocks noGrp="1" noChangeArrowheads="1"/>
          </p:cNvSpPr>
          <p:nvPr>
            <p:ph type="title"/>
          </p:nvPr>
        </p:nvSpPr>
        <p:spPr/>
        <p:txBody>
          <a:bodyPr>
            <a:normAutofit fontScale="90000"/>
          </a:bodyPr>
          <a:lstStyle/>
          <a:p>
            <a:pPr eaLnBrk="1" hangingPunct="1">
              <a:defRPr/>
            </a:pPr>
            <a:r>
              <a:rPr lang="en-US" sz="3600" dirty="0" smtClean="0"/>
              <a:t>Graphing Workshop</a:t>
            </a:r>
            <a:br>
              <a:rPr lang="en-US" sz="3600" dirty="0" smtClean="0"/>
            </a:br>
            <a:r>
              <a:rPr lang="en-US" sz="3600" dirty="0" smtClean="0"/>
              <a:t>Working with Graphs</a:t>
            </a:r>
          </a:p>
        </p:txBody>
      </p:sp>
      <p:pic>
        <p:nvPicPr>
          <p:cNvPr id="22532" name="Picture 5" descr="38014_f0301">
            <a:hlinkClick r:id="rId3"/>
          </p:cNvPr>
          <p:cNvPicPr>
            <a:picLocks noChangeAspect="1" noChangeArrowheads="1"/>
          </p:cNvPicPr>
          <p:nvPr/>
        </p:nvPicPr>
        <p:blipFill>
          <a:blip r:embed="rId4" cstate="print"/>
          <a:srcRect/>
          <a:stretch>
            <a:fillRect/>
          </a:stretch>
        </p:blipFill>
        <p:spPr bwMode="auto">
          <a:xfrm>
            <a:off x="3352800" y="3048000"/>
            <a:ext cx="2435225" cy="2697163"/>
          </a:xfrm>
          <a:prstGeom prst="rect">
            <a:avLst/>
          </a:prstGeom>
          <a:noFill/>
          <a:ln w="9525">
            <a:solidFill>
              <a:schemeClr val="accent4"/>
            </a:solidFill>
            <a:miter lim="800000"/>
            <a:headEnd/>
            <a:tailEnd/>
          </a:ln>
        </p:spPr>
      </p:pic>
      <p:sp>
        <p:nvSpPr>
          <p:cNvPr id="5" name="Rounded Rectangle 4"/>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5" action="ppaction://hlinksldjump"/>
              </a:rPr>
              <a:t>Click to return to “In this Lesson”</a:t>
            </a:r>
            <a:endParaRPr lang="en-US" sz="1050" dirty="0">
              <a:solidFill>
                <a:srgbClr val="C00000"/>
              </a:solidFill>
            </a:endParaRPr>
          </a:p>
        </p:txBody>
      </p:sp>
      <p:sp>
        <p:nvSpPr>
          <p:cNvPr id="6" name="Rounded Rectangle 5">
            <a:hlinkClick r:id="rId5" action="ppaction://hlinksldjump"/>
          </p:cNvPr>
          <p:cNvSpPr/>
          <p:nvPr/>
        </p:nvSpPr>
        <p:spPr bwMode="auto">
          <a:xfrm>
            <a:off x="7772400" y="59436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6"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38122003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3" cstate="print"/>
          <a:srcRect/>
          <a:stretch>
            <a:fillRect/>
          </a:stretch>
        </p:blipFill>
        <p:spPr bwMode="auto">
          <a:xfrm>
            <a:off x="1905000" y="3031980"/>
            <a:ext cx="5562600" cy="3445020"/>
          </a:xfrm>
          <a:prstGeom prst="rect">
            <a:avLst/>
          </a:prstGeom>
          <a:noFill/>
          <a:ln w="3175">
            <a:solidFill>
              <a:schemeClr val="accent4"/>
            </a:solidFill>
            <a:miter lim="800000"/>
            <a:headEnd/>
            <a:tailEnd/>
          </a:ln>
        </p:spPr>
      </p:pic>
      <p:sp>
        <p:nvSpPr>
          <p:cNvPr id="4" name="Rounded Rectangle 3"/>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
        <p:nvSpPr>
          <p:cNvPr id="22533" name="Rectangle 4"/>
          <p:cNvSpPr>
            <a:spLocks noChangeArrowheads="1"/>
          </p:cNvSpPr>
          <p:nvPr/>
        </p:nvSpPr>
        <p:spPr bwMode="auto">
          <a:xfrm>
            <a:off x="228600" y="1295400"/>
            <a:ext cx="85344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i="1" dirty="0"/>
              <a:t>MB</a:t>
            </a:r>
            <a:r>
              <a:rPr lang="en-US" sz="2200" dirty="0"/>
              <a:t> = marginal benefits and </a:t>
            </a:r>
            <a:r>
              <a:rPr lang="en-US" sz="2200" i="1" dirty="0"/>
              <a:t>MC</a:t>
            </a:r>
            <a:r>
              <a:rPr lang="en-US" sz="2200" dirty="0"/>
              <a:t> = marginal costs. In the exhibit, the </a:t>
            </a:r>
            <a:r>
              <a:rPr lang="en-US" sz="2200" i="1" dirty="0"/>
              <a:t>MB</a:t>
            </a:r>
            <a:r>
              <a:rPr lang="en-US" sz="2200" dirty="0"/>
              <a:t> curve of studying is downward sloping and the </a:t>
            </a:r>
            <a:r>
              <a:rPr lang="en-US" sz="2200" i="1" dirty="0"/>
              <a:t>MC</a:t>
            </a:r>
            <a:r>
              <a:rPr lang="en-US" sz="2200" dirty="0"/>
              <a:t> curve of studying is upward sloping. As long as </a:t>
            </a:r>
            <a:r>
              <a:rPr lang="en-US" sz="2200" i="1" dirty="0"/>
              <a:t>MB</a:t>
            </a:r>
            <a:r>
              <a:rPr lang="en-US" sz="2200" dirty="0"/>
              <a:t> &gt; </a:t>
            </a:r>
            <a:r>
              <a:rPr lang="en-US" sz="2200" i="1" dirty="0"/>
              <a:t>MC</a:t>
            </a:r>
            <a:r>
              <a:rPr lang="en-US" sz="2200" dirty="0"/>
              <a:t>, the person will study. The person stops studying when </a:t>
            </a:r>
            <a:r>
              <a:rPr lang="en-US" sz="2200" i="1" dirty="0"/>
              <a:t>MB =</a:t>
            </a:r>
            <a:r>
              <a:rPr lang="en-US" sz="2200" dirty="0"/>
              <a:t> </a:t>
            </a:r>
            <a:r>
              <a:rPr lang="en-US" sz="2200" i="1" dirty="0"/>
              <a:t>MC</a:t>
            </a:r>
            <a:r>
              <a:rPr lang="en-US" sz="2200" dirty="0"/>
              <a:t>. This is where efficiency is achieved.</a:t>
            </a:r>
          </a:p>
        </p:txBody>
      </p:sp>
      <p:sp>
        <p:nvSpPr>
          <p:cNvPr id="6" name="Rounded Rectangle 5">
            <a:hlinkClick r:id="rId4" action="ppaction://hlinksldjump"/>
          </p:cNvPr>
          <p:cNvSpPr/>
          <p:nvPr/>
        </p:nvSpPr>
        <p:spPr bwMode="auto">
          <a:xfrm>
            <a:off x="7772400" y="59436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5" action="ppaction://hlinksldjump"/>
              </a:rPr>
              <a:t>Click to return to “In this Lesson”</a:t>
            </a:r>
            <a:endParaRPr lang="en-US" sz="1050" dirty="0">
              <a:solidFill>
                <a:srgbClr val="C00000"/>
              </a:solidFill>
            </a:endParaRPr>
          </a:p>
        </p:txBody>
      </p:sp>
      <p:sp>
        <p:nvSpPr>
          <p:cNvPr id="8" name="Rectangle 5"/>
          <p:cNvSpPr>
            <a:spLocks noGrp="1" noChangeArrowheads="1"/>
          </p:cNvSpPr>
          <p:nvPr>
            <p:ph type="ftr" sz="quarter" idx="3"/>
          </p:nvPr>
        </p:nvSpPr>
        <p:spPr>
          <a:xfrm>
            <a:off x="34456" y="6456062"/>
            <a:ext cx="3581400" cy="384048"/>
          </a:xfrm>
          <a:ln/>
        </p:spPr>
        <p:txBody>
          <a:bodyPr>
            <a:normAutofit fontScale="77500" lnSpcReduction="2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2" name="Title 1"/>
          <p:cNvSpPr>
            <a:spLocks noGrp="1"/>
          </p:cNvSpPr>
          <p:nvPr>
            <p:ph type="title"/>
          </p:nvPr>
        </p:nvSpPr>
        <p:spPr/>
        <p:txBody>
          <a:bodyPr/>
          <a:lstStyle/>
          <a:p>
            <a:r>
              <a:rPr lang="en-US" dirty="0" smtClean="0"/>
              <a:t>Efficiency</a:t>
            </a:r>
            <a:endParaRPr lang="en-US" dirty="0"/>
          </a:p>
        </p:txBody>
      </p:sp>
    </p:spTree>
    <p:extLst>
      <p:ext uri="{BB962C8B-B14F-4D97-AF65-F5344CB8AC3E}">
        <p14:creationId xmlns:p14="http://schemas.microsoft.com/office/powerpoint/2010/main" val="34486106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2"/>
          <p:cNvSpPr>
            <a:spLocks noGrp="1"/>
          </p:cNvSpPr>
          <p:nvPr>
            <p:ph idx="1"/>
          </p:nvPr>
        </p:nvSpPr>
        <p:spPr>
          <a:noFill/>
          <a:extLst>
            <a:ext uri="{909E8E84-426E-40DD-AFC4-6F175D3DCCD1}">
              <a14:hiddenFill xmlns:a14="http://schemas.microsoft.com/office/drawing/2010/main">
                <a:solidFill>
                  <a:srgbClr val="FFFFFF"/>
                </a:solidFill>
              </a14:hiddenFill>
            </a:ext>
          </a:extLst>
        </p:spPr>
        <p:txBody>
          <a:bodyPr/>
          <a:lstStyle/>
          <a:p>
            <a:pPr marL="0" indent="0">
              <a:buNone/>
            </a:pPr>
            <a:r>
              <a:rPr lang="en-US" dirty="0" smtClean="0"/>
              <a:t>	Something that encourages or motivates a person to take an action.</a:t>
            </a:r>
          </a:p>
        </p:txBody>
      </p:sp>
      <p:sp>
        <p:nvSpPr>
          <p:cNvPr id="8"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24578" name="Title 1"/>
          <p:cNvSpPr>
            <a:spLocks noGrp="1"/>
          </p:cNvSpPr>
          <p:nvPr>
            <p:ph type="title"/>
          </p:nvPr>
        </p:nvSpPr>
        <p:spPr>
          <a:ln/>
        </p:spPr>
        <p:txBody>
          <a:bodyPr/>
          <a:lstStyle/>
          <a:p>
            <a:r>
              <a:rPr lang="en-US" smtClean="0"/>
              <a:t>Incentives</a:t>
            </a:r>
          </a:p>
        </p:txBody>
      </p:sp>
      <p:pic>
        <p:nvPicPr>
          <p:cNvPr id="24580" name="Picture 2" descr="C:\Documents and Settings\p.schneiderman\Local Settings\Temporary Internet Files\Content.IE5\JLLXH6V2\MC91021637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743200"/>
            <a:ext cx="436245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
        <p:nvSpPr>
          <p:cNvPr id="6" name="Rounded Rectangle 5">
            <a:hlinkClick r:id="rId4" action="ppaction://hlinksldjump"/>
          </p:cNvPr>
          <p:cNvSpPr/>
          <p:nvPr/>
        </p:nvSpPr>
        <p:spPr bwMode="auto">
          <a:xfrm>
            <a:off x="7772400" y="59436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5"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123144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a:xfrm>
            <a:off x="609600" y="1600200"/>
            <a:ext cx="8229600" cy="4525963"/>
          </a:xfrm>
          <a:noFill/>
          <a:extLst>
            <a:ext uri="{909E8E84-426E-40DD-AFC4-6F175D3DCCD1}">
              <a14:hiddenFill xmlns:a14="http://schemas.microsoft.com/office/drawing/2010/main">
                <a:solidFill>
                  <a:srgbClr val="FFFFFF"/>
                </a:solidFill>
              </a14:hiddenFill>
            </a:ext>
          </a:extLst>
        </p:spPr>
        <p:txBody>
          <a:bodyPr/>
          <a:lstStyle/>
          <a:p>
            <a:pPr eaLnBrk="1" hangingPunct="1"/>
            <a:r>
              <a:rPr lang="en-US" smtClean="0"/>
              <a:t>	A </a:t>
            </a:r>
            <a:r>
              <a:rPr lang="en-US" u="sng" smtClean="0"/>
              <a:t>positive</a:t>
            </a:r>
            <a:r>
              <a:rPr lang="en-US" smtClean="0"/>
              <a:t> or </a:t>
            </a:r>
            <a:r>
              <a:rPr lang="en-US" u="sng" smtClean="0"/>
              <a:t>negative</a:t>
            </a:r>
            <a:r>
              <a:rPr lang="en-US" smtClean="0"/>
              <a:t> outcome that was not anticipated </a:t>
            </a:r>
          </a:p>
        </p:txBody>
      </p:sp>
      <p:sp>
        <p:nvSpPr>
          <p:cNvPr id="8"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25602" name="Rectangle 2"/>
          <p:cNvSpPr>
            <a:spLocks noGrp="1" noChangeArrowheads="1"/>
          </p:cNvSpPr>
          <p:nvPr>
            <p:ph type="title"/>
          </p:nvPr>
        </p:nvSpPr>
        <p:spPr>
          <a:ln/>
        </p:spPr>
        <p:txBody>
          <a:bodyPr/>
          <a:lstStyle/>
          <a:p>
            <a:pPr eaLnBrk="1" hangingPunct="1"/>
            <a:r>
              <a:rPr lang="en-US" smtClean="0"/>
              <a:t>Unintended Effects</a:t>
            </a:r>
          </a:p>
        </p:txBody>
      </p:sp>
      <p:sp>
        <p:nvSpPr>
          <p:cNvPr id="5" name="Rounded Rectangle 4"/>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pic>
        <p:nvPicPr>
          <p:cNvPr id="2560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819400"/>
            <a:ext cx="5216525" cy="347345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 name="Rounded Rectangle 5">
            <a:hlinkClick r:id="rId3" action="ppaction://hlinksldjump"/>
          </p:cNvPr>
          <p:cNvSpPr/>
          <p:nvPr/>
        </p:nvSpPr>
        <p:spPr bwMode="auto">
          <a:xfrm>
            <a:off x="7772400" y="59436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5"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26882016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7" name="Rectangle 3"/>
          <p:cNvSpPr>
            <a:spLocks noGrp="1" noChangeArrowheads="1"/>
          </p:cNvSpPr>
          <p:nvPr>
            <p:ph idx="1"/>
          </p:nvPr>
        </p:nvSpPr>
        <p:spPr>
          <a:xfrm>
            <a:off x="533400" y="2590800"/>
            <a:ext cx="4724400" cy="2590800"/>
          </a:xfrm>
          <a:noFill/>
          <a:extLst>
            <a:ext uri="{909E8E84-426E-40DD-AFC4-6F175D3DCCD1}">
              <a14:hiddenFill xmlns:a14="http://schemas.microsoft.com/office/drawing/2010/main">
                <a:solidFill>
                  <a:srgbClr val="FFFFFF"/>
                </a:solidFill>
              </a14:hiddenFill>
            </a:ext>
          </a:extLst>
        </p:spPr>
        <p:txBody>
          <a:bodyPr/>
          <a:lstStyle/>
          <a:p>
            <a:pPr marL="0" indent="0" eaLnBrk="1" hangingPunct="1">
              <a:buNone/>
            </a:pPr>
            <a:r>
              <a:rPr lang="en-US" dirty="0" smtClean="0"/>
              <a:t>The process of giving up one thing for another.</a:t>
            </a:r>
          </a:p>
        </p:txBody>
      </p:sp>
      <p:sp>
        <p:nvSpPr>
          <p:cNvPr id="8"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26626" name="Rectangle 2"/>
          <p:cNvSpPr>
            <a:spLocks noGrp="1" noChangeArrowheads="1"/>
          </p:cNvSpPr>
          <p:nvPr>
            <p:ph type="title"/>
          </p:nvPr>
        </p:nvSpPr>
        <p:spPr>
          <a:ln/>
        </p:spPr>
        <p:txBody>
          <a:bodyPr/>
          <a:lstStyle/>
          <a:p>
            <a:pPr eaLnBrk="1" hangingPunct="1"/>
            <a:r>
              <a:rPr lang="en-US" smtClean="0"/>
              <a:t>Exchange/Trade</a:t>
            </a:r>
          </a:p>
        </p:txBody>
      </p:sp>
      <p:pic>
        <p:nvPicPr>
          <p:cNvPr id="25604" name="Picture 4" descr="MPj04090160000[1]"/>
          <p:cNvPicPr>
            <a:picLocks noChangeAspect="1" noChangeArrowheads="1"/>
          </p:cNvPicPr>
          <p:nvPr/>
        </p:nvPicPr>
        <p:blipFill>
          <a:blip r:embed="rId3" cstate="print"/>
          <a:srcRect/>
          <a:stretch>
            <a:fillRect/>
          </a:stretch>
        </p:blipFill>
        <p:spPr bwMode="auto">
          <a:xfrm>
            <a:off x="5715000" y="1676400"/>
            <a:ext cx="2643188" cy="3962400"/>
          </a:xfrm>
          <a:prstGeom prst="rect">
            <a:avLst/>
          </a:prstGeom>
          <a:noFill/>
          <a:ln w="9525">
            <a:solidFill>
              <a:schemeClr val="accent4"/>
            </a:solidFill>
            <a:miter lim="800000"/>
            <a:headEnd/>
            <a:tailEnd/>
          </a:ln>
        </p:spPr>
      </p:pic>
      <p:sp>
        <p:nvSpPr>
          <p:cNvPr id="5" name="Rounded Rectangle 4"/>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
        <p:nvSpPr>
          <p:cNvPr id="6" name="Rounded Rectangle 5">
            <a:hlinkClick r:id="rId4" action="ppaction://hlinksldjump"/>
          </p:cNvPr>
          <p:cNvSpPr/>
          <p:nvPr/>
        </p:nvSpPr>
        <p:spPr bwMode="auto">
          <a:xfrm>
            <a:off x="7848600" y="59436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5"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10351027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7" name="Rectangle 3"/>
          <p:cNvSpPr>
            <a:spLocks noGrp="1" noChangeArrowheads="1"/>
          </p:cNvSpPr>
          <p:nvPr>
            <p:ph idx="1"/>
          </p:nvPr>
        </p:nvSpPr>
        <p:spPr>
          <a:xfrm>
            <a:off x="762000" y="2209800"/>
            <a:ext cx="7696200" cy="3124200"/>
          </a:xfrm>
          <a:noFill/>
          <a:extLst>
            <a:ext uri="{909E8E84-426E-40DD-AFC4-6F175D3DCCD1}">
              <a14:hiddenFill xmlns:a14="http://schemas.microsoft.com/office/drawing/2010/main">
                <a:solidFill>
                  <a:srgbClr val="FFFFFF"/>
                </a:solidFill>
              </a14:hiddenFill>
            </a:ext>
          </a:extLst>
        </p:spPr>
        <p:txBody>
          <a:bodyPr>
            <a:normAutofit fontScale="92500"/>
          </a:bodyPr>
          <a:lstStyle/>
          <a:p>
            <a:pPr marL="0" indent="0" eaLnBrk="1" hangingPunct="1">
              <a:lnSpc>
                <a:spcPct val="90000"/>
              </a:lnSpc>
              <a:buNone/>
            </a:pPr>
            <a:r>
              <a:rPr lang="en-US" sz="2800" b="1" dirty="0" smtClean="0"/>
              <a:t>1. Give an example to illustrate how a change in opportunity cost can affect behavior.</a:t>
            </a:r>
          </a:p>
          <a:p>
            <a:pPr marL="0" indent="0" eaLnBrk="1" hangingPunct="1">
              <a:lnSpc>
                <a:spcPct val="90000"/>
              </a:lnSpc>
              <a:buNone/>
            </a:pPr>
            <a:r>
              <a:rPr lang="en-US" sz="2000" dirty="0" smtClean="0"/>
              <a:t> </a:t>
            </a:r>
          </a:p>
          <a:p>
            <a:pPr marL="0" indent="0" eaLnBrk="1" hangingPunct="1">
              <a:lnSpc>
                <a:spcPct val="90000"/>
              </a:lnSpc>
              <a:buNone/>
            </a:pPr>
            <a:r>
              <a:rPr lang="en-US" sz="2200" dirty="0" smtClean="0"/>
              <a:t>A. Every time a person is late to history class, the instructor subtracts one-tenth of a point from the person’s final grade. If the instructor raised the opportunity cost of being late to class—by subtracting one point from the person’s final grade—economists predict there would be fewer persons late to class. In summary, the higher the opportunity cost of being late to class, the less likely people will be late to class.</a:t>
            </a:r>
          </a:p>
          <a:p>
            <a:pPr marL="0" indent="-609600" eaLnBrk="1" hangingPunct="1">
              <a:lnSpc>
                <a:spcPct val="60000"/>
              </a:lnSpc>
            </a:pPr>
            <a:endParaRPr lang="en-US" sz="2000" dirty="0" smtClean="0"/>
          </a:p>
          <a:p>
            <a:pPr marL="0" indent="-609600" eaLnBrk="1" hangingPunct="1">
              <a:lnSpc>
                <a:spcPct val="60000"/>
              </a:lnSpc>
            </a:pPr>
            <a:endParaRPr lang="en-US" sz="3000" dirty="0" smtClean="0"/>
          </a:p>
          <a:p>
            <a:pPr marL="1009650" lvl="1" indent="-609600" eaLnBrk="1" hangingPunct="1">
              <a:lnSpc>
                <a:spcPct val="60000"/>
              </a:lnSpc>
            </a:pPr>
            <a:endParaRPr lang="en-US" sz="2600" dirty="0" smtClean="0"/>
          </a:p>
        </p:txBody>
      </p:sp>
      <p:sp>
        <p:nvSpPr>
          <p:cNvPr id="7"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27650" name="Rectangle 2"/>
          <p:cNvSpPr>
            <a:spLocks noGrp="1" noChangeArrowheads="1"/>
          </p:cNvSpPr>
          <p:nvPr>
            <p:ph type="title"/>
          </p:nvPr>
        </p:nvSpPr>
        <p:spPr>
          <a:xfrm>
            <a:off x="457200" y="304800"/>
            <a:ext cx="7696200" cy="1143000"/>
          </a:xfrm>
          <a:ln/>
        </p:spPr>
        <p:txBody>
          <a:bodyPr/>
          <a:lstStyle/>
          <a:p>
            <a:pPr eaLnBrk="1" hangingPunct="1"/>
            <a:r>
              <a:rPr lang="en-US" smtClean="0"/>
              <a:t>Self Test</a:t>
            </a:r>
          </a:p>
        </p:txBody>
      </p:sp>
      <p:sp>
        <p:nvSpPr>
          <p:cNvPr id="4" name="Rounded Rectangle 3"/>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sp>
        <p:nvSpPr>
          <p:cNvPr id="5" name="Rounded Rectangle 4">
            <a:hlinkClick r:id="rId3" action="ppaction://hlinksldjump"/>
          </p:cNvPr>
          <p:cNvSpPr/>
          <p:nvPr/>
        </p:nvSpPr>
        <p:spPr bwMode="auto">
          <a:xfrm>
            <a:off x="7848600" y="60198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42878802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Effect transition="in" filter="fade">
                                      <p:cBhvr>
                                        <p:cTn id="7" dur="2000"/>
                                        <p:tgtEl>
                                          <p:spTgt spid="778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7827">
                                            <p:txEl>
                                              <p:pRg st="2" end="2"/>
                                            </p:txEl>
                                          </p:spTgt>
                                        </p:tgtEl>
                                        <p:attrNameLst>
                                          <p:attrName>style.visibility</p:attrName>
                                        </p:attrNameLst>
                                      </p:cBhvr>
                                      <p:to>
                                        <p:strVal val="visible"/>
                                      </p:to>
                                    </p:set>
                                    <p:animEffect transition="in" filter="fade">
                                      <p:cBhvr>
                                        <p:cTn id="12" dur="2000"/>
                                        <p:tgtEl>
                                          <p:spTgt spid="778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7" name="Rectangle 3"/>
          <p:cNvSpPr>
            <a:spLocks noGrp="1" noChangeArrowheads="1"/>
          </p:cNvSpPr>
          <p:nvPr>
            <p:ph idx="1"/>
          </p:nvPr>
        </p:nvSpPr>
        <p:spPr>
          <a:xfrm>
            <a:off x="762000" y="1371600"/>
            <a:ext cx="7772400" cy="3810000"/>
          </a:xfrm>
          <a:noFill/>
          <a:extLst>
            <a:ext uri="{909E8E84-426E-40DD-AFC4-6F175D3DCCD1}">
              <a14:hiddenFill xmlns:a14="http://schemas.microsoft.com/office/drawing/2010/main">
                <a:solidFill>
                  <a:srgbClr val="FFFFFF"/>
                </a:solidFill>
              </a14:hiddenFill>
            </a:ext>
          </a:extLst>
        </p:spPr>
        <p:txBody>
          <a:bodyPr>
            <a:normAutofit lnSpcReduction="10000"/>
          </a:bodyPr>
          <a:lstStyle/>
          <a:p>
            <a:pPr marL="0" indent="0" eaLnBrk="1" hangingPunct="1">
              <a:lnSpc>
                <a:spcPct val="90000"/>
              </a:lnSpc>
              <a:buNone/>
            </a:pPr>
            <a:r>
              <a:rPr lang="en-US" sz="2800" dirty="0" smtClean="0"/>
              <a:t>2. </a:t>
            </a:r>
            <a:r>
              <a:rPr lang="en-US" sz="2800" b="1" dirty="0" smtClean="0"/>
              <a:t>Studying has both costs and benefits.  If you continue to study (say, for a test) as long as the marginal benefits of studying are greater than the marginal costs and stop studying when the two are equal, will your action be consistent with having maximized the net benefits of studying? Explain your answer.</a:t>
            </a:r>
          </a:p>
          <a:p>
            <a:pPr marL="0" indent="0" eaLnBrk="1" hangingPunct="1">
              <a:lnSpc>
                <a:spcPct val="90000"/>
              </a:lnSpc>
              <a:buNone/>
            </a:pPr>
            <a:endParaRPr lang="en-US" sz="2000" b="1" dirty="0" smtClean="0"/>
          </a:p>
          <a:p>
            <a:pPr marL="0" indent="0">
              <a:lnSpc>
                <a:spcPct val="90000"/>
              </a:lnSpc>
              <a:buNone/>
            </a:pPr>
            <a:r>
              <a:rPr lang="en-US" sz="2000" dirty="0" smtClean="0"/>
              <a:t>Yes.  To illustrate, suppose the marginal benefits and costs (in dollars) are as follows for various hours of studying. (see next slide)</a:t>
            </a:r>
          </a:p>
          <a:p>
            <a:pPr marL="0" indent="-609600" eaLnBrk="1" hangingPunct="1">
              <a:lnSpc>
                <a:spcPct val="90000"/>
              </a:lnSpc>
            </a:pPr>
            <a:endParaRPr lang="en-US" sz="2000" dirty="0" smtClean="0"/>
          </a:p>
          <a:p>
            <a:pPr marL="0" indent="-609600" eaLnBrk="1" hangingPunct="1">
              <a:lnSpc>
                <a:spcPct val="70000"/>
              </a:lnSpc>
            </a:pPr>
            <a:endParaRPr lang="en-US" sz="2800" dirty="0" smtClean="0"/>
          </a:p>
        </p:txBody>
      </p:sp>
      <p:sp>
        <p:nvSpPr>
          <p:cNvPr id="7"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28674" name="Rectangle 2"/>
          <p:cNvSpPr>
            <a:spLocks noGrp="1" noChangeArrowheads="1"/>
          </p:cNvSpPr>
          <p:nvPr>
            <p:ph type="title"/>
          </p:nvPr>
        </p:nvSpPr>
        <p:spPr>
          <a:xfrm>
            <a:off x="457200" y="304800"/>
            <a:ext cx="7696200" cy="1143000"/>
          </a:xfrm>
          <a:ln/>
        </p:spPr>
        <p:txBody>
          <a:bodyPr/>
          <a:lstStyle/>
          <a:p>
            <a:pPr eaLnBrk="1" hangingPunct="1"/>
            <a:r>
              <a:rPr lang="en-US" smtClean="0"/>
              <a:t>Self Test</a:t>
            </a:r>
          </a:p>
        </p:txBody>
      </p:sp>
      <p:sp>
        <p:nvSpPr>
          <p:cNvPr id="4" name="Rounded Rectangle 3"/>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sp>
        <p:nvSpPr>
          <p:cNvPr id="5" name="Rounded Rectangle 4">
            <a:hlinkClick r:id="rId3" action="ppaction://hlinksldjump"/>
          </p:cNvPr>
          <p:cNvSpPr/>
          <p:nvPr/>
        </p:nvSpPr>
        <p:spPr bwMode="auto">
          <a:xfrm>
            <a:off x="7772400" y="59436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13494192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Effect transition="in" filter="fade">
                                      <p:cBhvr>
                                        <p:cTn id="7" dur="2000"/>
                                        <p:tgtEl>
                                          <p:spTgt spid="778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7827">
                                            <p:txEl>
                                              <p:pRg st="2" end="2"/>
                                            </p:txEl>
                                          </p:spTgt>
                                        </p:tgtEl>
                                        <p:attrNameLst>
                                          <p:attrName>style.visibility</p:attrName>
                                        </p:attrNameLst>
                                      </p:cBhvr>
                                      <p:to>
                                        <p:strVal val="visible"/>
                                      </p:to>
                                    </p:set>
                                    <p:animEffect transition="in" filter="fade">
                                      <p:cBhvr>
                                        <p:cTn id="12" dur="2000"/>
                                        <p:tgtEl>
                                          <p:spTgt spid="778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idx="1"/>
          </p:nvPr>
        </p:nvSpPr>
        <p:spPr>
          <a:xfrm>
            <a:off x="152400" y="1905000"/>
            <a:ext cx="5486400" cy="3886200"/>
          </a:xfrm>
          <a:noFill/>
          <a:extLst>
            <a:ext uri="{909E8E84-426E-40DD-AFC4-6F175D3DCCD1}">
              <a14:hiddenFill xmlns:a14="http://schemas.microsoft.com/office/drawing/2010/main">
                <a:solidFill>
                  <a:srgbClr val="FFFFFF"/>
                </a:solidFill>
              </a14:hiddenFill>
            </a:ext>
          </a:extLst>
        </p:spPr>
        <p:txBody>
          <a:bodyPr/>
          <a:lstStyle/>
          <a:p>
            <a:pPr lvl="1">
              <a:buFont typeface="Wingdings" pitchFamily="2" charset="2"/>
              <a:buChar char="Ø"/>
            </a:pPr>
            <a:r>
              <a:rPr lang="en-US" sz="3200" dirty="0">
                <a:hlinkClick r:id="rId4" action="ppaction://hlinksldjump"/>
              </a:rPr>
              <a:t>Efficiency</a:t>
            </a:r>
            <a:endParaRPr lang="en-US" sz="3200" dirty="0"/>
          </a:p>
          <a:p>
            <a:pPr lvl="1" eaLnBrk="1" hangingPunct="1">
              <a:buFont typeface="Wingdings" pitchFamily="2" charset="2"/>
              <a:buChar char="Ø"/>
            </a:pPr>
            <a:r>
              <a:rPr lang="en-US" sz="3200" dirty="0" smtClean="0">
                <a:hlinkClick r:id="rId5" action="ppaction://hlinksldjump"/>
              </a:rPr>
              <a:t>Incentives</a:t>
            </a:r>
            <a:endParaRPr lang="en-US" sz="3200" dirty="0" smtClean="0">
              <a:hlinkClick r:id="rId6" action="ppaction://hlinksldjump"/>
            </a:endParaRPr>
          </a:p>
          <a:p>
            <a:pPr lvl="1" eaLnBrk="1" hangingPunct="1">
              <a:buFont typeface="Wingdings" pitchFamily="2" charset="2"/>
              <a:buChar char="Ø"/>
            </a:pPr>
            <a:r>
              <a:rPr lang="en-US" sz="3200" dirty="0" smtClean="0">
                <a:hlinkClick r:id="rId7" action="ppaction://hlinksldjump"/>
              </a:rPr>
              <a:t>Unintended Effects</a:t>
            </a:r>
            <a:endParaRPr lang="en-US" sz="3200" dirty="0" smtClean="0"/>
          </a:p>
          <a:p>
            <a:pPr lvl="1" eaLnBrk="1" hangingPunct="1">
              <a:buFont typeface="Wingdings" pitchFamily="2" charset="2"/>
              <a:buChar char="Ø"/>
            </a:pPr>
            <a:r>
              <a:rPr lang="en-US" sz="3200" dirty="0" smtClean="0">
                <a:hlinkClick r:id="rId8" action="ppaction://hlinksldjump"/>
              </a:rPr>
              <a:t>Exchange</a:t>
            </a:r>
            <a:endParaRPr lang="en-US" sz="3200" dirty="0" smtClean="0"/>
          </a:p>
          <a:p>
            <a:pPr eaLnBrk="1" hangingPunct="1"/>
            <a:endParaRPr lang="en-US" dirty="0" smtClean="0"/>
          </a:p>
        </p:txBody>
      </p:sp>
      <p:sp>
        <p:nvSpPr>
          <p:cNvPr id="7" name="Rectangle 5"/>
          <p:cNvSpPr>
            <a:spLocks noGrp="1" noChangeArrowheads="1"/>
          </p:cNvSpPr>
          <p:nvPr>
            <p:ph type="ftr" sz="quarter" idx="3"/>
          </p:nvPr>
        </p:nvSpPr>
        <p:spPr>
          <a:xfrm>
            <a:off x="5334000" y="6324600"/>
            <a:ext cx="3733800" cy="384175"/>
          </a:xfrm>
          <a:prstGeom prst="rect">
            <a:avLst/>
          </a:prstGeom>
          <a:ln/>
        </p:spPr>
        <p:txBody>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4098" name="Rectangle 11"/>
          <p:cNvSpPr>
            <a:spLocks noGrp="1" noChangeArrowheads="1"/>
          </p:cNvSpPr>
          <p:nvPr>
            <p:ph type="title"/>
          </p:nvPr>
        </p:nvSpPr>
        <p:spPr>
          <a:xfrm>
            <a:off x="228600" y="228600"/>
            <a:ext cx="8229600" cy="914400"/>
          </a:xfrm>
          <a:ln/>
        </p:spPr>
        <p:txBody>
          <a:bodyPr/>
          <a:lstStyle/>
          <a:p>
            <a:pPr eaLnBrk="1" hangingPunct="1"/>
            <a:r>
              <a:rPr lang="en-US" smtClean="0"/>
              <a:t>In This Lesson II</a:t>
            </a:r>
          </a:p>
        </p:txBody>
      </p:sp>
    </p:spTree>
    <p:custDataLst>
      <p:tags r:id="rId1"/>
    </p:custDataLst>
    <p:extLst>
      <p:ext uri="{BB962C8B-B14F-4D97-AF65-F5344CB8AC3E}">
        <p14:creationId xmlns:p14="http://schemas.microsoft.com/office/powerpoint/2010/main" val="3223065159"/>
      </p:ext>
    </p:extLst>
  </p:cSld>
  <p:clrMapOvr>
    <a:masterClrMapping/>
  </p:clrMapOvr>
  <mc:AlternateContent xmlns:mc="http://schemas.openxmlformats.org/markup-compatibility/2006" xmlns:p14="http://schemas.microsoft.com/office/powerpoint/2010/main">
    <mc:Choice Requires="p14">
      <p:transition spd="slow" p14:dur="2000" advTm="3157"/>
    </mc:Choice>
    <mc:Fallback xmlns="">
      <p:transition spd="slow" advTm="3157"/>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8229600" cy="4876800"/>
          </a:xfrm>
          <a:noFill/>
          <a:extLst>
            <a:ext uri="{909E8E84-426E-40DD-AFC4-6F175D3DCCD1}">
              <a14:hiddenFill xmlns:a14="http://schemas.microsoft.com/office/drawing/2010/main">
                <a:solidFill>
                  <a:srgbClr val="FFFFFF"/>
                </a:solidFill>
              </a14:hiddenFill>
            </a:ext>
          </a:extLst>
        </p:spPr>
        <p:txBody>
          <a:bodyPr>
            <a:normAutofit/>
          </a:bodyPr>
          <a:lstStyle/>
          <a:p>
            <a:pPr marL="0" indent="0">
              <a:buNone/>
              <a:defRPr/>
            </a:pPr>
            <a:r>
              <a:rPr lang="en-US" sz="2000" b="1" u="sng" dirty="0" smtClean="0"/>
              <a:t>Hours     	Marginal Benefits		Marginal Costs</a:t>
            </a:r>
            <a:endParaRPr lang="en-US" sz="2000" dirty="0" smtClean="0"/>
          </a:p>
          <a:p>
            <a:pPr marL="0" indent="0">
              <a:buNone/>
              <a:defRPr/>
            </a:pPr>
            <a:r>
              <a:rPr lang="en-US" sz="2000" dirty="0" smtClean="0"/>
              <a:t>First hour		$20.00			   $10.00</a:t>
            </a:r>
          </a:p>
          <a:p>
            <a:pPr marL="0" indent="0">
              <a:buNone/>
              <a:defRPr/>
            </a:pPr>
            <a:r>
              <a:rPr lang="en-US" sz="2000" dirty="0" smtClean="0"/>
              <a:t>Second hour		$14.00			   $11.00</a:t>
            </a:r>
          </a:p>
          <a:p>
            <a:pPr marL="0" indent="0">
              <a:buNone/>
              <a:defRPr/>
            </a:pPr>
            <a:r>
              <a:rPr lang="en-US" sz="2000" dirty="0" smtClean="0"/>
              <a:t>Third hour		$13.00			   $12.00</a:t>
            </a:r>
          </a:p>
          <a:p>
            <a:pPr marL="0" indent="0">
              <a:buNone/>
              <a:defRPr/>
            </a:pPr>
            <a:r>
              <a:rPr lang="en-US" sz="2000" dirty="0" smtClean="0"/>
              <a:t>Fourth hour		$12.10			   $12.09</a:t>
            </a:r>
          </a:p>
          <a:p>
            <a:pPr marL="0" indent="0">
              <a:buNone/>
              <a:defRPr/>
            </a:pPr>
            <a:r>
              <a:rPr lang="en-US" sz="2000" dirty="0" smtClean="0"/>
              <a:t>Fifth hour		$11.00			   $13.00  </a:t>
            </a:r>
          </a:p>
          <a:p>
            <a:pPr marL="0" indent="0">
              <a:lnSpc>
                <a:spcPct val="110000"/>
              </a:lnSpc>
              <a:buNone/>
              <a:defRPr/>
            </a:pPr>
            <a:r>
              <a:rPr lang="en-US" sz="2000" dirty="0" smtClean="0"/>
              <a:t>Clearly, you will study the first hour because the marginal benefits are greater than the marginal costs. In this case, you will study through the fourth hour. </a:t>
            </a:r>
          </a:p>
          <a:p>
            <a:pPr marL="0" indent="0">
              <a:lnSpc>
                <a:spcPct val="110000"/>
              </a:lnSpc>
              <a:buNone/>
              <a:defRPr/>
            </a:pPr>
            <a:r>
              <a:rPr lang="en-US" sz="2000" dirty="0" smtClean="0"/>
              <a:t>You will not study the fifth hour because it is not worth it; the marginal benefits of studying the fifth hour are less than the marginal costs. In short, there is a net cost to studying the fifth hour. (next slide)</a:t>
            </a:r>
          </a:p>
          <a:p>
            <a:pPr>
              <a:defRPr/>
            </a:pPr>
            <a:endParaRPr lang="en-US" sz="2000" dirty="0" smtClean="0"/>
          </a:p>
        </p:txBody>
      </p:sp>
      <p:sp>
        <p:nvSpPr>
          <p:cNvPr id="7"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29698" name="Title 1"/>
          <p:cNvSpPr>
            <a:spLocks noGrp="1"/>
          </p:cNvSpPr>
          <p:nvPr>
            <p:ph type="title"/>
          </p:nvPr>
        </p:nvSpPr>
        <p:spPr>
          <a:ln/>
        </p:spPr>
        <p:txBody>
          <a:bodyPr/>
          <a:lstStyle/>
          <a:p>
            <a:r>
              <a:rPr lang="en-US" smtClean="0"/>
              <a:t>Self Test</a:t>
            </a:r>
          </a:p>
        </p:txBody>
      </p:sp>
      <p:sp>
        <p:nvSpPr>
          <p:cNvPr id="4" name="Rounded Rectangle 3"/>
          <p:cNvSpPr/>
          <p:nvPr/>
        </p:nvSpPr>
        <p:spPr bwMode="auto">
          <a:xfrm>
            <a:off x="77724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sp>
        <p:nvSpPr>
          <p:cNvPr id="5" name="Rounded Rectangle 4">
            <a:hlinkClick r:id="rId3" action="ppaction://hlinksldjump"/>
          </p:cNvPr>
          <p:cNvSpPr/>
          <p:nvPr/>
        </p:nvSpPr>
        <p:spPr bwMode="auto">
          <a:xfrm>
            <a:off x="7696200" y="60198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34809127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2000"/>
                                        <p:tgtEl>
                                          <p:spTgt spid="3">
                                            <p:txEl>
                                              <p:pRg st="6" end="6"/>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600200"/>
            <a:ext cx="8229600" cy="4953000"/>
          </a:xfrm>
          <a:noFill/>
          <a:extLst>
            <a:ext uri="{909E8E84-426E-40DD-AFC4-6F175D3DCCD1}">
              <a14:hiddenFill xmlns:a14="http://schemas.microsoft.com/office/drawing/2010/main">
                <a:solidFill>
                  <a:srgbClr val="FFFFFF"/>
                </a:solidFill>
              </a14:hiddenFill>
            </a:ext>
          </a:extLst>
        </p:spPr>
        <p:txBody>
          <a:bodyPr>
            <a:normAutofit/>
          </a:bodyPr>
          <a:lstStyle/>
          <a:p>
            <a:pPr marL="0" indent="0">
              <a:lnSpc>
                <a:spcPct val="120000"/>
              </a:lnSpc>
              <a:buNone/>
              <a:defRPr/>
            </a:pPr>
            <a:r>
              <a:rPr lang="en-US" sz="2000" dirty="0" smtClean="0"/>
              <a:t>Stated differently, there is a net benefit of $10 (the difference between the marginal benefits of $20 and the marginal costs of $10) for studying the first hour. If you stop studying after the first hour and do not proceed to the second, then you will forfeit the net benefit of $3 for the second hour. To maximize your net benefits of studying, you must proceed until the marginal benefits and the marginal costs are as close to equal as possible. (In the extreme, this is an epsilon away from equality. However, economists simply speak of “equality” between the two for convenience.)</a:t>
            </a:r>
            <a:endParaRPr lang="en-US" sz="2000" dirty="0"/>
          </a:p>
        </p:txBody>
      </p:sp>
      <p:sp>
        <p:nvSpPr>
          <p:cNvPr id="7"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30722" name="Title 1"/>
          <p:cNvSpPr>
            <a:spLocks noGrp="1"/>
          </p:cNvSpPr>
          <p:nvPr>
            <p:ph type="title"/>
          </p:nvPr>
        </p:nvSpPr>
        <p:spPr>
          <a:ln/>
        </p:spPr>
        <p:txBody>
          <a:bodyPr/>
          <a:lstStyle/>
          <a:p>
            <a:r>
              <a:rPr lang="en-US" smtClean="0"/>
              <a:t>Self Test</a:t>
            </a:r>
          </a:p>
        </p:txBody>
      </p:sp>
      <p:sp>
        <p:nvSpPr>
          <p:cNvPr id="5" name="Rounded Rectangle 4">
            <a:hlinkClick r:id="rId3" action="ppaction://hlinksldjump"/>
          </p:cNvPr>
          <p:cNvSpPr/>
          <p:nvPr/>
        </p:nvSpPr>
        <p:spPr bwMode="auto">
          <a:xfrm>
            <a:off x="7696200" y="59436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2355231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7" name="Rectangle 3"/>
          <p:cNvSpPr>
            <a:spLocks noGrp="1" noChangeArrowheads="1"/>
          </p:cNvSpPr>
          <p:nvPr>
            <p:ph idx="1"/>
          </p:nvPr>
        </p:nvSpPr>
        <p:spPr>
          <a:xfrm>
            <a:off x="457200" y="1600200"/>
            <a:ext cx="8305800" cy="4906963"/>
          </a:xfrm>
          <a:noFill/>
          <a:extLst>
            <a:ext uri="{909E8E84-426E-40DD-AFC4-6F175D3DCCD1}">
              <a14:hiddenFill xmlns:a14="http://schemas.microsoft.com/office/drawing/2010/main">
                <a:solidFill>
                  <a:srgbClr val="FFFFFF"/>
                </a:solidFill>
              </a14:hiddenFill>
            </a:ext>
          </a:extLst>
        </p:spPr>
        <p:txBody>
          <a:bodyPr/>
          <a:lstStyle/>
          <a:p>
            <a:pPr marL="0" indent="0" eaLnBrk="1" hangingPunct="1">
              <a:lnSpc>
                <a:spcPct val="80000"/>
              </a:lnSpc>
              <a:buNone/>
            </a:pPr>
            <a:r>
              <a:rPr lang="en-US" sz="2800" dirty="0" smtClean="0"/>
              <a:t>	</a:t>
            </a:r>
            <a:r>
              <a:rPr lang="en-US" sz="2800" b="1" dirty="0" smtClean="0"/>
              <a:t>3. You stay up an added hour to study for a test. The intended effect is to raise your test grade. What might be an unintended effect of staying up an added hour to study for the test?</a:t>
            </a:r>
          </a:p>
          <a:p>
            <a:pPr marL="0" indent="0" eaLnBrk="1" hangingPunct="1">
              <a:lnSpc>
                <a:spcPct val="80000"/>
              </a:lnSpc>
              <a:buNone/>
            </a:pPr>
            <a:endParaRPr lang="en-US" sz="2800" b="1" dirty="0" smtClean="0"/>
          </a:p>
          <a:p>
            <a:pPr marL="0" indent="0" eaLnBrk="1" hangingPunct="1">
              <a:lnSpc>
                <a:spcPct val="80000"/>
              </a:lnSpc>
              <a:buNone/>
            </a:pPr>
            <a:r>
              <a:rPr lang="en-US" sz="2800" dirty="0" smtClean="0"/>
              <a:t>	</a:t>
            </a:r>
            <a:r>
              <a:rPr lang="en-US" sz="2000" dirty="0" smtClean="0"/>
              <a:t>You might feel sleepy the next day, you might be less alert while driving, and so on.</a:t>
            </a:r>
          </a:p>
        </p:txBody>
      </p:sp>
      <p:sp>
        <p:nvSpPr>
          <p:cNvPr id="7"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31746" name="Rectangle 2"/>
          <p:cNvSpPr>
            <a:spLocks noGrp="1" noChangeArrowheads="1"/>
          </p:cNvSpPr>
          <p:nvPr>
            <p:ph type="title"/>
          </p:nvPr>
        </p:nvSpPr>
        <p:spPr>
          <a:xfrm>
            <a:off x="457200" y="304800"/>
            <a:ext cx="7696200" cy="1143000"/>
          </a:xfrm>
          <a:ln/>
        </p:spPr>
        <p:txBody>
          <a:bodyPr/>
          <a:lstStyle/>
          <a:p>
            <a:pPr eaLnBrk="1" hangingPunct="1"/>
            <a:r>
              <a:rPr lang="en-US" smtClean="0"/>
              <a:t>Self Test</a:t>
            </a:r>
          </a:p>
        </p:txBody>
      </p:sp>
      <p:sp>
        <p:nvSpPr>
          <p:cNvPr id="4" name="Rounded Rectangle 3"/>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sp>
        <p:nvSpPr>
          <p:cNvPr id="5" name="Rounded Rectangle 4">
            <a:hlinkClick r:id="rId3" action="ppaction://hlinksldjump"/>
          </p:cNvPr>
          <p:cNvSpPr/>
          <p:nvPr/>
        </p:nvSpPr>
        <p:spPr bwMode="auto">
          <a:xfrm>
            <a:off x="7772400" y="59436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19387579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Effect transition="in" filter="fade">
                                      <p:cBhvr>
                                        <p:cTn id="7" dur="2000"/>
                                        <p:tgtEl>
                                          <p:spTgt spid="778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7827">
                                            <p:txEl>
                                              <p:pRg st="2" end="2"/>
                                            </p:txEl>
                                          </p:spTgt>
                                        </p:tgtEl>
                                        <p:attrNameLst>
                                          <p:attrName>style.visibility</p:attrName>
                                        </p:attrNameLst>
                                      </p:cBhvr>
                                      <p:to>
                                        <p:strVal val="visible"/>
                                      </p:to>
                                    </p:set>
                                    <p:animEffect transition="in" filter="fade">
                                      <p:cBhvr>
                                        <p:cTn id="12" dur="2000"/>
                                        <p:tgtEl>
                                          <p:spTgt spid="778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533400" y="1447800"/>
            <a:ext cx="8229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Wingdings" pitchFamily="2" charset="2"/>
              <a:buChar char="Ø"/>
            </a:pPr>
            <a:r>
              <a:rPr lang="en-US" sz="2400" dirty="0"/>
              <a:t>Financial problems in the banking sector</a:t>
            </a:r>
          </a:p>
          <a:p>
            <a:pPr>
              <a:buFont typeface="Wingdings" pitchFamily="2" charset="2"/>
              <a:buChar char="Ø"/>
            </a:pPr>
            <a:r>
              <a:rPr lang="en-US" sz="2400" dirty="0"/>
              <a:t>The economic effects of falling real estate prices</a:t>
            </a:r>
          </a:p>
          <a:p>
            <a:pPr>
              <a:buFont typeface="Wingdings" pitchFamily="2" charset="2"/>
              <a:buChar char="Ø"/>
            </a:pPr>
            <a:r>
              <a:rPr lang="en-US" sz="2400" dirty="0"/>
              <a:t>Growing federal budget deficits</a:t>
            </a:r>
          </a:p>
          <a:p>
            <a:pPr>
              <a:buFont typeface="Wingdings" pitchFamily="2" charset="2"/>
              <a:buChar char="Ø"/>
            </a:pPr>
            <a:r>
              <a:rPr lang="en-US" sz="2400" dirty="0"/>
              <a:t>A fall in economic activity, as measured by the total   output of goods and services produced in the country</a:t>
            </a:r>
          </a:p>
          <a:p>
            <a:pPr>
              <a:buFont typeface="Wingdings" pitchFamily="2" charset="2"/>
              <a:buChar char="Ø"/>
            </a:pPr>
            <a:r>
              <a:rPr lang="en-US" sz="2400" dirty="0"/>
              <a:t>Rising unemployment</a:t>
            </a:r>
          </a:p>
          <a:p>
            <a:pPr>
              <a:buFont typeface="Wingdings" pitchFamily="2" charset="2"/>
              <a:buChar char="Ø"/>
            </a:pPr>
            <a:r>
              <a:rPr lang="en-US" sz="2400" dirty="0"/>
              <a:t>The looming crisis in Social Security</a:t>
            </a:r>
          </a:p>
          <a:p>
            <a:pPr>
              <a:buFont typeface="Wingdings" pitchFamily="2" charset="2"/>
              <a:buChar char="Ø"/>
            </a:pPr>
            <a:r>
              <a:rPr lang="en-US" sz="2400" dirty="0"/>
              <a:t>Health-care issues</a:t>
            </a:r>
          </a:p>
          <a:p>
            <a:pPr>
              <a:buFont typeface="Wingdings" pitchFamily="2" charset="2"/>
              <a:buChar char="Ø"/>
            </a:pPr>
            <a:r>
              <a:rPr lang="en-US" sz="2400" dirty="0"/>
              <a:t>Issues related to climate change and the environment</a:t>
            </a:r>
          </a:p>
          <a:p>
            <a:pPr>
              <a:buFont typeface="Wingdings" pitchFamily="2" charset="2"/>
              <a:buChar char="Ø"/>
            </a:pPr>
            <a:r>
              <a:rPr lang="en-US" sz="2400" dirty="0"/>
              <a:t>The proper role of monetary policy</a:t>
            </a:r>
          </a:p>
          <a:p>
            <a:pPr>
              <a:buFont typeface="Wingdings" pitchFamily="2" charset="2"/>
              <a:buChar char="Ø"/>
            </a:pPr>
            <a:r>
              <a:rPr lang="en-US" sz="2400" dirty="0"/>
              <a:t>The proper role of government regulatory policy in </a:t>
            </a:r>
            <a:r>
              <a:rPr lang="en-US" sz="2400" dirty="0" smtClean="0"/>
              <a:t>the economy</a:t>
            </a:r>
            <a:r>
              <a:rPr lang="en-US" sz="2400" dirty="0"/>
              <a:t>, and much more</a:t>
            </a:r>
          </a:p>
        </p:txBody>
      </p:sp>
      <p:pic>
        <p:nvPicPr>
          <p:cNvPr id="32771" name="Picture 7"/>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7924800" y="5638800"/>
            <a:ext cx="1082290" cy="1137177"/>
          </a:xfrm>
          <a:noFill/>
          <a:extLst>
            <a:ext uri="{909E8E84-426E-40DD-AFC4-6F175D3DCCD1}">
              <a14:hiddenFill xmlns:a14="http://schemas.microsoft.com/office/drawing/2010/main">
                <a:solidFill>
                  <a:srgbClr val="FFFFFF"/>
                </a:solidFill>
              </a14:hiddenFill>
            </a:ext>
          </a:extLst>
        </p:spPr>
      </p:pic>
      <p:sp>
        <p:nvSpPr>
          <p:cNvPr id="8" name="Rectangle 5"/>
          <p:cNvSpPr>
            <a:spLocks noGrp="1" noChangeArrowheads="1"/>
          </p:cNvSpPr>
          <p:nvPr>
            <p:ph type="ftr" sz="quarter" idx="3"/>
          </p:nvPr>
        </p:nvSpPr>
        <p:spPr>
          <a:xfrm>
            <a:off x="2743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2" name="Title 1"/>
          <p:cNvSpPr>
            <a:spLocks noGrp="1"/>
          </p:cNvSpPr>
          <p:nvPr>
            <p:ph type="title"/>
          </p:nvPr>
        </p:nvSpPr>
        <p:spPr/>
        <p:txBody>
          <a:bodyPr>
            <a:normAutofit fontScale="90000"/>
          </a:bodyPr>
          <a:lstStyle/>
          <a:p>
            <a:pPr>
              <a:defRPr/>
            </a:pPr>
            <a:r>
              <a:rPr lang="en-US" dirty="0" smtClean="0"/>
              <a:t>The Market and Government</a:t>
            </a:r>
            <a:br>
              <a:rPr lang="en-US" dirty="0" smtClean="0"/>
            </a:br>
            <a:r>
              <a:rPr lang="en-US" dirty="0" smtClean="0"/>
              <a:t>Addressing Issues</a:t>
            </a:r>
            <a:endParaRPr lang="en-US" dirty="0"/>
          </a:p>
        </p:txBody>
      </p:sp>
      <p:sp>
        <p:nvSpPr>
          <p:cNvPr id="11" name="Rounded Rectangle 10"/>
          <p:cNvSpPr/>
          <p:nvPr/>
        </p:nvSpPr>
        <p:spPr bwMode="auto">
          <a:xfrm>
            <a:off x="22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
        <p:nvSpPr>
          <p:cNvPr id="6" name="Rounded Rectangle 5">
            <a:hlinkClick r:id="rId4" action="ppaction://hlinksldjump"/>
          </p:cNvPr>
          <p:cNvSpPr/>
          <p:nvPr/>
        </p:nvSpPr>
        <p:spPr bwMode="auto">
          <a:xfrm>
            <a:off x="228600" y="60198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5"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3159707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2000"/>
                                        <p:tgtEl>
                                          <p:spTgt spid="10">
                                            <p:txEl>
                                              <p:pRg st="1" end="1"/>
                                            </p:txEl>
                                          </p:spTgt>
                                        </p:tgtEl>
                                      </p:cBhvr>
                                    </p:animEffect>
                                  </p:childTnLst>
                                </p:cTn>
                              </p:par>
                            </p:childTnLst>
                          </p:cTn>
                        </p:par>
                      </p:childTnLst>
                    </p:cTn>
                  </p:par>
                  <p:par>
                    <p:cTn id="13" fill="hold">
                      <p:stCondLst>
                        <p:cond delay="indefinite"/>
                      </p:stCondLst>
                      <p:childTnLst>
                        <p:par>
                          <p:cTn id="14" fill="hold" nodeType="after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2000"/>
                                        <p:tgtEl>
                                          <p:spTgt spid="10">
                                            <p:txEl>
                                              <p:pRg st="2" end="2"/>
                                            </p:txEl>
                                          </p:spTgt>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2000"/>
                                        <p:tgtEl>
                                          <p:spTgt spid="10">
                                            <p:txEl>
                                              <p:pRg st="3" end="3"/>
                                            </p:txEl>
                                          </p:spTgt>
                                        </p:tgtEl>
                                      </p:cBhvr>
                                    </p:animEffect>
                                  </p:childTnLst>
                                </p:cTn>
                              </p:par>
                            </p:childTnLst>
                          </p:cTn>
                        </p:par>
                      </p:childTnLst>
                    </p:cTn>
                  </p:par>
                  <p:par>
                    <p:cTn id="23" fill="hold">
                      <p:stCondLst>
                        <p:cond delay="indefinite"/>
                      </p:stCondLst>
                      <p:childTnLst>
                        <p:par>
                          <p:cTn id="24" fill="hold" nodeType="after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2000"/>
                                        <p:tgtEl>
                                          <p:spTgt spid="10">
                                            <p:txEl>
                                              <p:pRg st="4" end="4"/>
                                            </p:txEl>
                                          </p:spTgt>
                                        </p:tgtEl>
                                      </p:cBhvr>
                                    </p:animEffect>
                                  </p:childTnLst>
                                </p:cTn>
                              </p:par>
                            </p:childTnLst>
                          </p:cTn>
                        </p:par>
                      </p:childTnLst>
                    </p:cTn>
                  </p:par>
                  <p:par>
                    <p:cTn id="28" fill="hold">
                      <p:stCondLst>
                        <p:cond delay="indefinite"/>
                      </p:stCondLst>
                      <p:childTnLst>
                        <p:par>
                          <p:cTn id="29" fill="hold" nodeType="after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2000"/>
                                        <p:tgtEl>
                                          <p:spTgt spid="10">
                                            <p:txEl>
                                              <p:pRg st="5" end="5"/>
                                            </p:txEl>
                                          </p:spTgt>
                                        </p:tgtEl>
                                      </p:cBhvr>
                                    </p:animEffect>
                                  </p:childTnLst>
                                </p:cTn>
                              </p:par>
                            </p:childTnLst>
                          </p:cTn>
                        </p:par>
                      </p:childTnLst>
                    </p:cTn>
                  </p:par>
                  <p:par>
                    <p:cTn id="33" fill="hold">
                      <p:stCondLst>
                        <p:cond delay="indefinite"/>
                      </p:stCondLst>
                      <p:childTnLst>
                        <p:par>
                          <p:cTn id="34" fill="hold" nodeType="after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fade">
                                      <p:cBhvr>
                                        <p:cTn id="37" dur="2000"/>
                                        <p:tgtEl>
                                          <p:spTgt spid="10">
                                            <p:txEl>
                                              <p:pRg st="6" end="6"/>
                                            </p:txEl>
                                          </p:spTgt>
                                        </p:tgtEl>
                                      </p:cBhvr>
                                    </p:animEffect>
                                  </p:childTnLst>
                                </p:cTn>
                              </p:par>
                            </p:childTnLst>
                          </p:cTn>
                        </p:par>
                      </p:childTnLst>
                    </p:cTn>
                  </p:par>
                  <p:par>
                    <p:cTn id="38" fill="hold">
                      <p:stCondLst>
                        <p:cond delay="indefinite"/>
                      </p:stCondLst>
                      <p:childTnLst>
                        <p:par>
                          <p:cTn id="39" fill="hold" nodeType="after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fade">
                                      <p:cBhvr>
                                        <p:cTn id="42" dur="2000"/>
                                        <p:tgtEl>
                                          <p:spTgt spid="10">
                                            <p:txEl>
                                              <p:pRg st="7" end="7"/>
                                            </p:txEl>
                                          </p:spTgt>
                                        </p:tgtEl>
                                      </p:cBhvr>
                                    </p:animEffect>
                                  </p:childTnLst>
                                </p:cTn>
                              </p:par>
                            </p:childTnLst>
                          </p:cTn>
                        </p:par>
                      </p:childTnLst>
                    </p:cTn>
                  </p:par>
                  <p:par>
                    <p:cTn id="43" fill="hold">
                      <p:stCondLst>
                        <p:cond delay="indefinite"/>
                      </p:stCondLst>
                      <p:childTnLst>
                        <p:par>
                          <p:cTn id="44" fill="hold" nodeType="after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animEffect transition="in" filter="fade">
                                      <p:cBhvr>
                                        <p:cTn id="47" dur="2000"/>
                                        <p:tgtEl>
                                          <p:spTgt spid="10">
                                            <p:txEl>
                                              <p:pRg st="8" end="8"/>
                                            </p:txEl>
                                          </p:spTgt>
                                        </p:tgtEl>
                                      </p:cBhvr>
                                    </p:animEffect>
                                  </p:childTnLst>
                                </p:cTn>
                              </p:par>
                            </p:childTnLst>
                          </p:cTn>
                        </p:par>
                      </p:childTnLst>
                    </p:cTn>
                  </p:par>
                  <p:par>
                    <p:cTn id="48" fill="hold">
                      <p:stCondLst>
                        <p:cond delay="indefinite"/>
                      </p:stCondLst>
                      <p:childTnLst>
                        <p:par>
                          <p:cTn id="49" fill="hold" nodeType="after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xEl>
                                              <p:pRg st="9" end="9"/>
                                            </p:txEl>
                                          </p:spTgt>
                                        </p:tgtEl>
                                        <p:attrNameLst>
                                          <p:attrName>style.visibility</p:attrName>
                                        </p:attrNameLst>
                                      </p:cBhvr>
                                      <p:to>
                                        <p:strVal val="visible"/>
                                      </p:to>
                                    </p:set>
                                    <p:animEffect transition="in" filter="fade">
                                      <p:cBhvr>
                                        <p:cTn id="52" dur="20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a:spLocks noGrp="1" noChangeArrowheads="1"/>
          </p:cNvSpPr>
          <p:nvPr>
            <p:ph type="ftr" sz="quarter" idx="3"/>
          </p:nvPr>
        </p:nvSpPr>
        <p:spPr>
          <a:xfrm>
            <a:off x="2362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33794" name="Title 1"/>
          <p:cNvSpPr>
            <a:spLocks noGrp="1"/>
          </p:cNvSpPr>
          <p:nvPr>
            <p:ph type="title"/>
          </p:nvPr>
        </p:nvSpPr>
        <p:spPr>
          <a:ln/>
        </p:spPr>
        <p:txBody>
          <a:bodyPr/>
          <a:lstStyle/>
          <a:p>
            <a:r>
              <a:rPr lang="en-US" smtClean="0"/>
              <a:t>The Market and Government</a:t>
            </a:r>
          </a:p>
        </p:txBody>
      </p:sp>
      <p:sp>
        <p:nvSpPr>
          <p:cNvPr id="10" name="Rectangle 9"/>
          <p:cNvSpPr/>
          <p:nvPr/>
        </p:nvSpPr>
        <p:spPr>
          <a:xfrm>
            <a:off x="533400" y="1447800"/>
            <a:ext cx="8229600" cy="3540125"/>
          </a:xfrm>
          <a:prstGeom prst="rect">
            <a:avLst/>
          </a:prstGeom>
        </p:spPr>
        <p:txBody>
          <a:bodyPr>
            <a:spAutoFit/>
          </a:bodyPr>
          <a:lstStyle/>
          <a:p>
            <a:pPr>
              <a:defRPr/>
            </a:pPr>
            <a:r>
              <a:rPr lang="en-US" sz="2800" dirty="0">
                <a:latin typeface="+mn-lt"/>
              </a:rPr>
              <a:t>When it comes to economic problems, the national debate usually proceeds along these lines:</a:t>
            </a:r>
          </a:p>
          <a:p>
            <a:pPr>
              <a:defRPr/>
            </a:pPr>
            <a:r>
              <a:rPr lang="en-US" sz="2800" dirty="0">
                <a:latin typeface="+mn-lt"/>
              </a:rPr>
              <a:t>• First, the problem is </a:t>
            </a:r>
            <a:r>
              <a:rPr lang="en-US" sz="2800" i="1" dirty="0">
                <a:latin typeface="+mn-lt"/>
              </a:rPr>
              <a:t>identified and defined or described.</a:t>
            </a:r>
          </a:p>
          <a:p>
            <a:pPr>
              <a:defRPr/>
            </a:pPr>
            <a:r>
              <a:rPr lang="en-US" sz="2800" dirty="0">
                <a:latin typeface="+mn-lt"/>
              </a:rPr>
              <a:t>• Second, individuals attempt to identify the </a:t>
            </a:r>
            <a:r>
              <a:rPr lang="en-US" sz="2800" i="1" dirty="0">
                <a:latin typeface="+mn-lt"/>
              </a:rPr>
              <a:t>cause of the problem.</a:t>
            </a:r>
          </a:p>
          <a:p>
            <a:pPr>
              <a:defRPr/>
            </a:pPr>
            <a:r>
              <a:rPr lang="en-US" sz="2800" dirty="0">
                <a:latin typeface="+mn-lt"/>
              </a:rPr>
              <a:t>• Third, individuals propose </a:t>
            </a:r>
            <a:r>
              <a:rPr lang="en-US" sz="2800" i="1" dirty="0">
                <a:latin typeface="+mn-lt"/>
              </a:rPr>
              <a:t>solutions to the problem.</a:t>
            </a:r>
          </a:p>
        </p:txBody>
      </p:sp>
      <p:pic>
        <p:nvPicPr>
          <p:cNvPr id="3379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5562600"/>
            <a:ext cx="1077913"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p:cNvSpPr/>
          <p:nvPr/>
        </p:nvSpPr>
        <p:spPr bwMode="auto">
          <a:xfrm>
            <a:off x="22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
        <p:nvSpPr>
          <p:cNvPr id="6" name="Rounded Rectangle 5">
            <a:hlinkClick r:id="rId4" action="ppaction://hlinksldjump"/>
          </p:cNvPr>
          <p:cNvSpPr/>
          <p:nvPr/>
        </p:nvSpPr>
        <p:spPr bwMode="auto">
          <a:xfrm>
            <a:off x="152400" y="59436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5"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3877565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20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20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20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ftr" sz="quarter" idx="3"/>
          </p:nvPr>
        </p:nvSpPr>
        <p:spPr>
          <a:xfrm>
            <a:off x="28956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34818" name="Title 1"/>
          <p:cNvSpPr>
            <a:spLocks noGrp="1"/>
          </p:cNvSpPr>
          <p:nvPr>
            <p:ph type="title"/>
          </p:nvPr>
        </p:nvSpPr>
        <p:spPr>
          <a:ln/>
        </p:spPr>
        <p:txBody>
          <a:bodyPr/>
          <a:lstStyle/>
          <a:p>
            <a:r>
              <a:rPr lang="en-US" smtClean="0"/>
              <a:t>The Market and Government</a:t>
            </a:r>
          </a:p>
        </p:txBody>
      </p:sp>
      <p:sp>
        <p:nvSpPr>
          <p:cNvPr id="5" name="Rectangle 4"/>
          <p:cNvSpPr/>
          <p:nvPr/>
        </p:nvSpPr>
        <p:spPr>
          <a:xfrm>
            <a:off x="457200" y="3200400"/>
            <a:ext cx="8229600" cy="2586038"/>
          </a:xfrm>
          <a:prstGeom prst="rect">
            <a:avLst/>
          </a:prstGeom>
        </p:spPr>
        <p:txBody>
          <a:bodyPr>
            <a:spAutoFit/>
          </a:bodyPr>
          <a:lstStyle/>
          <a:p>
            <a:pPr>
              <a:defRPr/>
            </a:pPr>
            <a:r>
              <a:rPr lang="en-US" sz="2000" dirty="0">
                <a:latin typeface="+mn-lt"/>
              </a:rPr>
              <a:t>• </a:t>
            </a:r>
            <a:r>
              <a:rPr lang="en-US" sz="2700" dirty="0">
                <a:latin typeface="+mn-lt"/>
              </a:rPr>
              <a:t>Either: The market (or capitalism) is the cause of the problem.</a:t>
            </a:r>
          </a:p>
          <a:p>
            <a:pPr>
              <a:defRPr/>
            </a:pPr>
            <a:r>
              <a:rPr lang="en-US" sz="2700" dirty="0">
                <a:latin typeface="+mn-lt"/>
              </a:rPr>
              <a:t>• Or: The government is the cause of the problem.</a:t>
            </a:r>
          </a:p>
          <a:p>
            <a:pPr>
              <a:defRPr/>
            </a:pPr>
            <a:r>
              <a:rPr lang="en-US" sz="2700" dirty="0">
                <a:latin typeface="+mn-lt"/>
              </a:rPr>
              <a:t>• Either: The market (or capitalism) is the solution to the problem.</a:t>
            </a:r>
          </a:p>
          <a:p>
            <a:pPr>
              <a:defRPr/>
            </a:pPr>
            <a:r>
              <a:rPr lang="en-US" sz="2700" dirty="0">
                <a:latin typeface="+mn-lt"/>
              </a:rPr>
              <a:t>• Or: The government is the solution to the problem.</a:t>
            </a:r>
          </a:p>
        </p:txBody>
      </p:sp>
      <p:sp>
        <p:nvSpPr>
          <p:cNvPr id="6" name="Rectangle 5"/>
          <p:cNvSpPr/>
          <p:nvPr/>
        </p:nvSpPr>
        <p:spPr>
          <a:xfrm>
            <a:off x="381000" y="1676400"/>
            <a:ext cx="7848600" cy="1384300"/>
          </a:xfrm>
          <a:prstGeom prst="rect">
            <a:avLst/>
          </a:prstGeom>
        </p:spPr>
        <p:txBody>
          <a:bodyPr>
            <a:spAutoFit/>
          </a:bodyPr>
          <a:lstStyle/>
          <a:p>
            <a:pPr>
              <a:defRPr/>
            </a:pPr>
            <a:r>
              <a:rPr lang="en-US" sz="2800" dirty="0">
                <a:latin typeface="+mn-lt"/>
              </a:rPr>
              <a:t>With respect to both the cause and the solution, we often hear two words mentioned: the “market” and “government.”</a:t>
            </a:r>
          </a:p>
        </p:txBody>
      </p:sp>
      <p:pic>
        <p:nvPicPr>
          <p:cNvPr id="3482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5715000"/>
            <a:ext cx="9413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a:hlinkClick r:id="rId4" action="ppaction://hlinksldjump"/>
          </p:cNvPr>
          <p:cNvSpPr/>
          <p:nvPr/>
        </p:nvSpPr>
        <p:spPr bwMode="auto">
          <a:xfrm>
            <a:off x="381000" y="59436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5"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1045422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nodeType="after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2000"/>
                                        <p:tgtEl>
                                          <p:spTgt spid="5">
                                            <p:txEl>
                                              <p:pRg st="1" end="1"/>
                                            </p:txEl>
                                          </p:spTgt>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2000"/>
                                        <p:tgtEl>
                                          <p:spTgt spid="5">
                                            <p:txEl>
                                              <p:pRg st="2" end="2"/>
                                            </p:txEl>
                                          </p:spTgt>
                                        </p:tgtEl>
                                      </p:cBhvr>
                                    </p:animEffect>
                                  </p:childTnLst>
                                </p:cTn>
                              </p:par>
                            </p:childTnLst>
                          </p:cTn>
                        </p:par>
                      </p:childTnLst>
                    </p:cTn>
                  </p:par>
                  <p:par>
                    <p:cTn id="23" fill="hold">
                      <p:stCondLst>
                        <p:cond delay="indefinite"/>
                      </p:stCondLst>
                      <p:childTnLst>
                        <p:par>
                          <p:cTn id="24" fill="hold" nodeType="after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35842" name="Title 1"/>
          <p:cNvSpPr>
            <a:spLocks noGrp="1"/>
          </p:cNvSpPr>
          <p:nvPr>
            <p:ph type="title"/>
          </p:nvPr>
        </p:nvSpPr>
        <p:spPr>
          <a:ln/>
        </p:spPr>
        <p:txBody>
          <a:bodyPr/>
          <a:lstStyle/>
          <a:p>
            <a:r>
              <a:rPr lang="en-US" smtClean="0"/>
              <a:t>Ceteris Paribus</a:t>
            </a:r>
          </a:p>
        </p:txBody>
      </p:sp>
      <p:sp>
        <p:nvSpPr>
          <p:cNvPr id="4" name="Rectangle 3"/>
          <p:cNvSpPr/>
          <p:nvPr/>
        </p:nvSpPr>
        <p:spPr>
          <a:xfrm>
            <a:off x="609600" y="2133600"/>
            <a:ext cx="7848600" cy="4032250"/>
          </a:xfrm>
          <a:prstGeom prst="rect">
            <a:avLst/>
          </a:prstGeom>
        </p:spPr>
        <p:txBody>
          <a:bodyPr>
            <a:spAutoFit/>
          </a:bodyPr>
          <a:lstStyle/>
          <a:p>
            <a:pPr>
              <a:defRPr/>
            </a:pPr>
            <a:r>
              <a:rPr lang="en-US" sz="3200" dirty="0">
                <a:latin typeface="+mn-lt"/>
              </a:rPr>
              <a:t>A Latin term meaning “all other things constant” or “nothing else changes.” </a:t>
            </a:r>
          </a:p>
          <a:p>
            <a:pPr>
              <a:defRPr/>
            </a:pPr>
            <a:endParaRPr lang="en-US" sz="3200" u="sng" dirty="0">
              <a:latin typeface="+mn-lt"/>
            </a:endParaRPr>
          </a:p>
          <a:p>
            <a:pPr>
              <a:defRPr/>
            </a:pPr>
            <a:r>
              <a:rPr lang="en-US" sz="3200" u="sng" dirty="0">
                <a:latin typeface="+mn-lt"/>
              </a:rPr>
              <a:t>Ceteris paribus</a:t>
            </a:r>
            <a:r>
              <a:rPr lang="en-US" sz="3200" dirty="0">
                <a:latin typeface="+mn-lt"/>
              </a:rPr>
              <a:t> is an assumption used to</a:t>
            </a:r>
          </a:p>
          <a:p>
            <a:pPr>
              <a:defRPr/>
            </a:pPr>
            <a:r>
              <a:rPr lang="en-US" sz="3200" dirty="0">
                <a:latin typeface="+mn-lt"/>
              </a:rPr>
              <a:t>examine the effect of one influence on an</a:t>
            </a:r>
          </a:p>
          <a:p>
            <a:pPr>
              <a:defRPr/>
            </a:pPr>
            <a:r>
              <a:rPr lang="en-US" sz="3200" dirty="0">
                <a:latin typeface="+mn-lt"/>
              </a:rPr>
              <a:t>outcome while holding all other influences constant.</a:t>
            </a:r>
          </a:p>
          <a:p>
            <a:pPr>
              <a:defRPr/>
            </a:pPr>
            <a:endParaRPr lang="en-US" sz="3200" dirty="0">
              <a:latin typeface="+mn-lt"/>
            </a:endParaRPr>
          </a:p>
        </p:txBody>
      </p:sp>
      <p:sp>
        <p:nvSpPr>
          <p:cNvPr id="7" name="Rounded Rectangle 6"/>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sp>
        <p:nvSpPr>
          <p:cNvPr id="5" name="Rounded Rectangle 4">
            <a:hlinkClick r:id="rId3" action="ppaction://hlinksldjump"/>
          </p:cNvPr>
          <p:cNvSpPr/>
          <p:nvPr/>
        </p:nvSpPr>
        <p:spPr bwMode="auto">
          <a:xfrm>
            <a:off x="7848600" y="60198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2945329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457200" y="1600200"/>
            <a:ext cx="8229600" cy="1676400"/>
          </a:xfrm>
          <a:noFill/>
          <a:extLst>
            <a:ext uri="{909E8E84-426E-40DD-AFC4-6F175D3DCCD1}">
              <a14:hiddenFill xmlns:a14="http://schemas.microsoft.com/office/drawing/2010/main">
                <a:solidFill>
                  <a:srgbClr val="FFFFFF"/>
                </a:solidFill>
              </a14:hiddenFill>
            </a:ext>
          </a:extLst>
        </p:spPr>
        <p:txBody>
          <a:bodyPr/>
          <a:lstStyle/>
          <a:p>
            <a:pPr marL="0" indent="0">
              <a:buNone/>
            </a:pPr>
            <a:r>
              <a:rPr lang="en-US" dirty="0" smtClean="0"/>
              <a:t>Economists build theories to answer questions that do not have obvious answers.	</a:t>
            </a:r>
          </a:p>
        </p:txBody>
      </p:sp>
      <p:sp>
        <p:nvSpPr>
          <p:cNvPr id="12"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37890" name="Rectangle 2"/>
          <p:cNvSpPr>
            <a:spLocks noGrp="1" noChangeArrowheads="1"/>
          </p:cNvSpPr>
          <p:nvPr>
            <p:ph type="title"/>
          </p:nvPr>
        </p:nvSpPr>
        <p:spPr>
          <a:ln/>
        </p:spPr>
        <p:txBody>
          <a:bodyPr/>
          <a:lstStyle/>
          <a:p>
            <a:r>
              <a:rPr lang="en-US" smtClean="0"/>
              <a:t>Theory</a:t>
            </a:r>
          </a:p>
        </p:txBody>
      </p:sp>
      <p:pic>
        <p:nvPicPr>
          <p:cNvPr id="45060" name="Picture 4" descr="MCj043156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31242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 Box 6"/>
          <p:cNvSpPr txBox="1">
            <a:spLocks noChangeArrowheads="1"/>
          </p:cNvSpPr>
          <p:nvPr/>
        </p:nvSpPr>
        <p:spPr bwMode="auto">
          <a:xfrm>
            <a:off x="1676400" y="3424238"/>
            <a:ext cx="12890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dirty="0">
                <a:latin typeface="Palatino Linotype" pitchFamily="18" charset="0"/>
              </a:rPr>
              <a:t>Cause</a:t>
            </a:r>
          </a:p>
        </p:txBody>
      </p:sp>
      <p:sp>
        <p:nvSpPr>
          <p:cNvPr id="45063" name="Text Box 7"/>
          <p:cNvSpPr txBox="1">
            <a:spLocks noChangeArrowheads="1"/>
          </p:cNvSpPr>
          <p:nvPr/>
        </p:nvSpPr>
        <p:spPr bwMode="auto">
          <a:xfrm>
            <a:off x="5394325" y="3384550"/>
            <a:ext cx="12112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dirty="0">
                <a:latin typeface="Palatino Linotype" pitchFamily="18" charset="0"/>
              </a:rPr>
              <a:t>Effect</a:t>
            </a:r>
          </a:p>
        </p:txBody>
      </p:sp>
      <p:sp>
        <p:nvSpPr>
          <p:cNvPr id="45064" name="Text Box 8"/>
          <p:cNvSpPr txBox="1">
            <a:spLocks noChangeArrowheads="1"/>
          </p:cNvSpPr>
          <p:nvPr/>
        </p:nvSpPr>
        <p:spPr bwMode="auto">
          <a:xfrm>
            <a:off x="914400" y="4329113"/>
            <a:ext cx="67056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pPr>
            <a:r>
              <a:rPr lang="en-US" sz="3200" dirty="0">
                <a:latin typeface="Palatino Linotype" pitchFamily="18" charset="0"/>
              </a:rPr>
              <a:t>Theory is an abstract representation of the real world designed with the intent to better understand the world.</a:t>
            </a:r>
          </a:p>
          <a:p>
            <a:pPr eaLnBrk="1" hangingPunct="1"/>
            <a:endParaRPr lang="en-US" sz="3200" dirty="0">
              <a:latin typeface="Palatino Linotype" pitchFamily="18" charset="0"/>
            </a:endParaRPr>
          </a:p>
        </p:txBody>
      </p:sp>
      <p:sp>
        <p:nvSpPr>
          <p:cNvPr id="9" name="Rounded Rectangle 8"/>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
        <p:nvSpPr>
          <p:cNvPr id="10" name="Rounded Rectangle 9">
            <a:hlinkClick r:id="rId4" action="ppaction://hlinksldjump"/>
          </p:cNvPr>
          <p:cNvSpPr/>
          <p:nvPr/>
        </p:nvSpPr>
        <p:spPr bwMode="auto">
          <a:xfrm>
            <a:off x="7848600" y="59436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5"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442664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062"/>
                                        </p:tgtEl>
                                        <p:attrNameLst>
                                          <p:attrName>style.visibility</p:attrName>
                                        </p:attrNameLst>
                                      </p:cBhvr>
                                      <p:to>
                                        <p:strVal val="visible"/>
                                      </p:to>
                                    </p:set>
                                    <p:animEffect transition="in" filter="fade">
                                      <p:cBhvr>
                                        <p:cTn id="7" dur="2000"/>
                                        <p:tgtEl>
                                          <p:spTgt spid="45062"/>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45060"/>
                                        </p:tgtEl>
                                        <p:attrNameLst>
                                          <p:attrName>style.visibility</p:attrName>
                                        </p:attrNameLst>
                                      </p:cBhvr>
                                      <p:to>
                                        <p:strVal val="visible"/>
                                      </p:to>
                                    </p:set>
                                    <p:animEffect transition="in" filter="fade">
                                      <p:cBhvr>
                                        <p:cTn id="11" dur="1000"/>
                                        <p:tgtEl>
                                          <p:spTgt spid="45060"/>
                                        </p:tgtEl>
                                      </p:cBhvr>
                                    </p:animEffect>
                                  </p:childTnLst>
                                </p:cTn>
                              </p:par>
                            </p:childTnLst>
                          </p:cTn>
                        </p:par>
                        <p:par>
                          <p:cTn id="12" fill="hold" nodeType="afterGroup">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45063"/>
                                        </p:tgtEl>
                                        <p:attrNameLst>
                                          <p:attrName>style.visibility</p:attrName>
                                        </p:attrNameLst>
                                      </p:cBhvr>
                                      <p:to>
                                        <p:strVal val="visible"/>
                                      </p:to>
                                    </p:set>
                                    <p:animEffect transition="in" filter="fade">
                                      <p:cBhvr>
                                        <p:cTn id="15" dur="1000"/>
                                        <p:tgtEl>
                                          <p:spTgt spid="45063"/>
                                        </p:tgtEl>
                                      </p:cBhvr>
                                    </p:animEffect>
                                  </p:childTnLst>
                                </p:cTn>
                              </p:par>
                            </p:childTnLst>
                          </p:cTn>
                        </p:par>
                        <p:par>
                          <p:cTn id="16" fill="hold" nodeType="afterGroup">
                            <p:stCondLst>
                              <p:cond delay="4000"/>
                            </p:stCondLst>
                            <p:childTnLst>
                              <p:par>
                                <p:cTn id="17" presetID="10" presetClass="entr" presetSubtype="0" fill="hold" nodeType="afterEffect">
                                  <p:stCondLst>
                                    <p:cond delay="0"/>
                                  </p:stCondLst>
                                  <p:childTnLst>
                                    <p:set>
                                      <p:cBhvr>
                                        <p:cTn id="18" dur="1" fill="hold">
                                          <p:stCondLst>
                                            <p:cond delay="0"/>
                                          </p:stCondLst>
                                        </p:cTn>
                                        <p:tgtEl>
                                          <p:spTgt spid="45064">
                                            <p:txEl>
                                              <p:pRg st="0" end="0"/>
                                            </p:txEl>
                                          </p:spTgt>
                                        </p:tgtEl>
                                        <p:attrNameLst>
                                          <p:attrName>style.visibility</p:attrName>
                                        </p:attrNameLst>
                                      </p:cBhvr>
                                      <p:to>
                                        <p:strVal val="visible"/>
                                      </p:to>
                                    </p:set>
                                    <p:animEffect transition="in" filter="fade">
                                      <p:cBhvr>
                                        <p:cTn id="19" dur="2000"/>
                                        <p:tgtEl>
                                          <p:spTgt spid="450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p:bldP spid="45063"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7" name="Content Placeholder 2"/>
          <p:cNvSpPr>
            <a:spLocks noGrp="1"/>
          </p:cNvSpPr>
          <p:nvPr>
            <p:ph idx="1"/>
          </p:nvPr>
        </p:nvSpPr>
        <p:spPr>
          <a:noFill/>
          <a:extLst>
            <a:ext uri="{909E8E84-426E-40DD-AFC4-6F175D3DCCD1}">
              <a14:hiddenFill xmlns:a14="http://schemas.microsoft.com/office/drawing/2010/main">
                <a:solidFill>
                  <a:srgbClr val="FFFFFF"/>
                </a:solidFill>
              </a14:hiddenFill>
            </a:ext>
          </a:extLst>
        </p:spPr>
        <p:txBody>
          <a:bodyPr/>
          <a:lstStyle/>
          <a:p>
            <a:pPr marL="0" indent="0">
              <a:buNone/>
            </a:pPr>
            <a:r>
              <a:rPr lang="en-US" dirty="0" smtClean="0"/>
              <a:t>The process (used in building a theory) of focusing on a limited number of variables to explain or predict an event.</a:t>
            </a:r>
          </a:p>
        </p:txBody>
      </p:sp>
      <p:sp>
        <p:nvSpPr>
          <p:cNvPr id="9"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36866" name="Title 1"/>
          <p:cNvSpPr>
            <a:spLocks noGrp="1"/>
          </p:cNvSpPr>
          <p:nvPr>
            <p:ph type="title"/>
          </p:nvPr>
        </p:nvSpPr>
        <p:spPr>
          <a:ln/>
        </p:spPr>
        <p:txBody>
          <a:bodyPr/>
          <a:lstStyle/>
          <a:p>
            <a:r>
              <a:rPr lang="en-US" smtClean="0"/>
              <a:t>Abstract</a:t>
            </a:r>
          </a:p>
        </p:txBody>
      </p:sp>
      <p:pic>
        <p:nvPicPr>
          <p:cNvPr id="36868" name="Picture 3" descr="C:\Documents and Settings\p.schneiderman\Local Settings\Temporary Internet Files\Content.IE5\JLLXH6V2\MC90023278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3733800"/>
            <a:ext cx="203835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
        <p:nvSpPr>
          <p:cNvPr id="6" name="Rounded Rectangle 5">
            <a:hlinkClick r:id="rId4" action="ppaction://hlinksldjump"/>
          </p:cNvPr>
          <p:cNvSpPr/>
          <p:nvPr/>
        </p:nvSpPr>
        <p:spPr bwMode="auto">
          <a:xfrm>
            <a:off x="7772400" y="60198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5"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10486016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5" name="Rectangle 3"/>
          <p:cNvSpPr>
            <a:spLocks noGrp="1" noChangeArrowheads="1"/>
          </p:cNvSpPr>
          <p:nvPr>
            <p:ph idx="1"/>
          </p:nvPr>
        </p:nvSpPr>
        <p:spPr>
          <a:xfrm>
            <a:off x="762000" y="1524000"/>
            <a:ext cx="7467600" cy="4495800"/>
          </a:xfrm>
          <a:noFill/>
          <a:extLst>
            <a:ext uri="{909E8E84-426E-40DD-AFC4-6F175D3DCCD1}">
              <a14:hiddenFill xmlns:a14="http://schemas.microsoft.com/office/drawing/2010/main">
                <a:solidFill>
                  <a:srgbClr val="FFFFFF"/>
                </a:solidFill>
              </a14:hiddenFill>
            </a:ext>
          </a:extLst>
        </p:spPr>
        <p:txBody>
          <a:bodyPr/>
          <a:lstStyle/>
          <a:p>
            <a:pPr marL="609600" indent="-609600" eaLnBrk="1" hangingPunct="1"/>
            <a:endParaRPr lang="en-US" sz="2800" dirty="0" smtClean="0"/>
          </a:p>
          <a:p>
            <a:pPr marL="609600" indent="-609600" eaLnBrk="1" hangingPunct="1">
              <a:lnSpc>
                <a:spcPct val="80000"/>
              </a:lnSpc>
              <a:buFontTx/>
              <a:buAutoNum type="arabicPeriod"/>
            </a:pPr>
            <a:r>
              <a:rPr lang="en-US" sz="2800" b="1" dirty="0" smtClean="0"/>
              <a:t>What  is the purpose of building a theory?</a:t>
            </a:r>
          </a:p>
          <a:p>
            <a:pPr marL="0" indent="0" eaLnBrk="1" hangingPunct="1">
              <a:lnSpc>
                <a:spcPct val="80000"/>
              </a:lnSpc>
              <a:buNone/>
            </a:pPr>
            <a:r>
              <a:rPr lang="en-US" sz="2800" b="1" dirty="0" smtClean="0"/>
              <a:t>       </a:t>
            </a:r>
          </a:p>
          <a:p>
            <a:pPr marL="0" indent="0" eaLnBrk="1" hangingPunct="1">
              <a:lnSpc>
                <a:spcPct val="80000"/>
              </a:lnSpc>
              <a:buNone/>
            </a:pPr>
            <a:r>
              <a:rPr lang="en-US" sz="2000" dirty="0" smtClean="0"/>
              <a:t>      The purpose of building a theory is to explain something that is not obvious. For example, the cause of changes in the unemployment rate is not obvious, and so the economist would build a theory to explain changes in the unemployment rate.</a:t>
            </a:r>
          </a:p>
          <a:p>
            <a:pPr marL="609600" indent="-609600" eaLnBrk="1" hangingPunct="1">
              <a:lnSpc>
                <a:spcPct val="80000"/>
              </a:lnSpc>
              <a:buFontTx/>
              <a:buAutoNum type="arabicPeriod"/>
            </a:pPr>
            <a:endParaRPr lang="en-US" sz="2800" dirty="0" smtClean="0"/>
          </a:p>
          <a:p>
            <a:pPr marL="609600" indent="-609600" eaLnBrk="1" hangingPunct="1">
              <a:lnSpc>
                <a:spcPct val="80000"/>
              </a:lnSpc>
              <a:buFontTx/>
              <a:buAutoNum type="arabicPeriod"/>
            </a:pPr>
            <a:endParaRPr lang="en-US" sz="2800" dirty="0" smtClean="0"/>
          </a:p>
        </p:txBody>
      </p:sp>
      <p:sp>
        <p:nvSpPr>
          <p:cNvPr id="7"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38914" name="Rectangle 2"/>
          <p:cNvSpPr>
            <a:spLocks noGrp="1" noChangeArrowheads="1"/>
          </p:cNvSpPr>
          <p:nvPr>
            <p:ph type="title"/>
          </p:nvPr>
        </p:nvSpPr>
        <p:spPr>
          <a:xfrm>
            <a:off x="457200" y="304800"/>
            <a:ext cx="7696200" cy="1143000"/>
          </a:xfrm>
          <a:ln/>
        </p:spPr>
        <p:txBody>
          <a:bodyPr/>
          <a:lstStyle/>
          <a:p>
            <a:pPr eaLnBrk="1" hangingPunct="1"/>
            <a:r>
              <a:rPr lang="en-US" smtClean="0"/>
              <a:t>Self Test</a:t>
            </a:r>
          </a:p>
        </p:txBody>
      </p:sp>
      <p:sp>
        <p:nvSpPr>
          <p:cNvPr id="4" name="Rounded Rectangle 3"/>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sp>
        <p:nvSpPr>
          <p:cNvPr id="5" name="Rounded Rectangle 4">
            <a:hlinkClick r:id="rId3" action="ppaction://hlinksldjump"/>
          </p:cNvPr>
          <p:cNvSpPr/>
          <p:nvPr/>
        </p:nvSpPr>
        <p:spPr bwMode="auto">
          <a:xfrm>
            <a:off x="7772400" y="60198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28935416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8915">
                                            <p:txEl>
                                              <p:pRg st="1" end="1"/>
                                            </p:txEl>
                                          </p:spTgt>
                                        </p:tgtEl>
                                        <p:attrNameLst>
                                          <p:attrName>style.visibility</p:attrName>
                                        </p:attrNameLst>
                                      </p:cBhvr>
                                      <p:to>
                                        <p:strVal val="visible"/>
                                      </p:to>
                                    </p:set>
                                    <p:animEffect transition="in" filter="fade">
                                      <p:cBhvr>
                                        <p:cTn id="7" dur="2000"/>
                                        <p:tgtEl>
                                          <p:spTgt spid="3891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8915">
                                            <p:txEl>
                                              <p:pRg st="3" end="3"/>
                                            </p:txEl>
                                          </p:spTgt>
                                        </p:tgtEl>
                                        <p:attrNameLst>
                                          <p:attrName>style.visibility</p:attrName>
                                        </p:attrNameLst>
                                      </p:cBhvr>
                                      <p:to>
                                        <p:strVal val="visible"/>
                                      </p:to>
                                    </p:set>
                                    <p:animEffect transition="in" filter="fade">
                                      <p:cBhvr>
                                        <p:cTn id="12" dur="2000"/>
                                        <p:tgtEl>
                                          <p:spTgt spid="389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idx="1"/>
          </p:nvPr>
        </p:nvSpPr>
        <p:spPr>
          <a:xfrm>
            <a:off x="152400" y="1905000"/>
            <a:ext cx="5486400" cy="3886200"/>
          </a:xfrm>
          <a:noFill/>
          <a:extLst>
            <a:ext uri="{909E8E84-426E-40DD-AFC4-6F175D3DCCD1}">
              <a14:hiddenFill xmlns:a14="http://schemas.microsoft.com/office/drawing/2010/main">
                <a:solidFill>
                  <a:srgbClr val="FFFFFF"/>
                </a:solidFill>
              </a14:hiddenFill>
            </a:ext>
          </a:extLst>
        </p:spPr>
        <p:txBody>
          <a:bodyPr/>
          <a:lstStyle/>
          <a:p>
            <a:pPr lvl="1" eaLnBrk="1" hangingPunct="1">
              <a:buFont typeface="Wingdings" pitchFamily="2" charset="2"/>
              <a:buChar char="Ø"/>
            </a:pPr>
            <a:r>
              <a:rPr lang="en-US" sz="3200" dirty="0" smtClean="0">
                <a:hlinkClick r:id="rId4" action="ppaction://hlinksldjump"/>
              </a:rPr>
              <a:t>The market and the Government</a:t>
            </a:r>
            <a:endParaRPr lang="en-US" sz="3200" dirty="0" smtClean="0"/>
          </a:p>
          <a:p>
            <a:pPr lvl="1">
              <a:buFont typeface="Wingdings" pitchFamily="2" charset="2"/>
              <a:buChar char="Ø"/>
            </a:pPr>
            <a:r>
              <a:rPr lang="en-US" sz="3200" dirty="0">
                <a:hlinkClick r:id="rId5" action="ppaction://hlinksldjump"/>
              </a:rPr>
              <a:t>Ceteris </a:t>
            </a:r>
            <a:r>
              <a:rPr lang="en-US" sz="3200" dirty="0" smtClean="0">
                <a:hlinkClick r:id="rId5" action="ppaction://hlinksldjump"/>
              </a:rPr>
              <a:t>Paribus</a:t>
            </a:r>
            <a:endParaRPr lang="en-US" sz="3200" dirty="0" smtClean="0">
              <a:hlinkClick r:id="rId6" action="ppaction://hlinksldjump"/>
            </a:endParaRPr>
          </a:p>
          <a:p>
            <a:pPr lvl="1" eaLnBrk="1" hangingPunct="1">
              <a:buFont typeface="Wingdings" pitchFamily="2" charset="2"/>
              <a:buChar char="Ø"/>
            </a:pPr>
            <a:r>
              <a:rPr lang="en-US" sz="3200" dirty="0" smtClean="0">
                <a:hlinkClick r:id="rId7" action="ppaction://hlinksldjump"/>
              </a:rPr>
              <a:t>Theory</a:t>
            </a:r>
            <a:endParaRPr lang="en-US" sz="3200" dirty="0" smtClean="0">
              <a:hlinkClick r:id="rId8" action="ppaction://hlinksldjump"/>
            </a:endParaRPr>
          </a:p>
          <a:p>
            <a:pPr lvl="1" eaLnBrk="1" hangingPunct="1">
              <a:buFont typeface="Wingdings" pitchFamily="2" charset="2"/>
              <a:buChar char="Ø"/>
            </a:pPr>
            <a:r>
              <a:rPr lang="en-US" sz="3200" dirty="0" smtClean="0">
                <a:hlinkClick r:id="rId8" action="ppaction://hlinksldjump"/>
              </a:rPr>
              <a:t>Economic Categories</a:t>
            </a:r>
            <a:endParaRPr lang="en-US" sz="3200" dirty="0" smtClean="0">
              <a:hlinkClick r:id="rId6" action="ppaction://hlinksldjump"/>
            </a:endParaRPr>
          </a:p>
          <a:p>
            <a:pPr lvl="1" eaLnBrk="1" hangingPunct="1"/>
            <a:endParaRPr lang="en-US" sz="3200" dirty="0" smtClean="0"/>
          </a:p>
          <a:p>
            <a:pPr lvl="1" eaLnBrk="1" hangingPunct="1">
              <a:buFont typeface="Wingdings" pitchFamily="2" charset="2"/>
              <a:buChar char="Ø"/>
            </a:pPr>
            <a:endParaRPr lang="en-US" dirty="0" smtClean="0"/>
          </a:p>
          <a:p>
            <a:pPr eaLnBrk="1" hangingPunct="1">
              <a:buFont typeface="Wingdings" pitchFamily="2" charset="2"/>
              <a:buChar char="Ø"/>
            </a:pPr>
            <a:endParaRPr lang="en-US" dirty="0" smtClean="0"/>
          </a:p>
        </p:txBody>
      </p:sp>
      <p:sp>
        <p:nvSpPr>
          <p:cNvPr id="6" name="Footer Placeholder 5"/>
          <p:cNvSpPr>
            <a:spLocks noGrp="1" noChangeArrowheads="1"/>
          </p:cNvSpPr>
          <p:nvPr>
            <p:ph type="ftr" sz="quarter" idx="3"/>
          </p:nvPr>
        </p:nvSpPr>
        <p:spPr>
          <a:xfrm>
            <a:off x="5334000" y="6324600"/>
            <a:ext cx="3733800" cy="384175"/>
          </a:xfrm>
          <a:prstGeom prst="rect">
            <a:avLst/>
          </a:prstGeom>
          <a:ln/>
        </p:spPr>
        <p:txBody>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5122" name="Rectangle 11"/>
          <p:cNvSpPr>
            <a:spLocks noGrp="1" noChangeArrowheads="1"/>
          </p:cNvSpPr>
          <p:nvPr>
            <p:ph type="title"/>
          </p:nvPr>
        </p:nvSpPr>
        <p:spPr>
          <a:xfrm>
            <a:off x="228600" y="228600"/>
            <a:ext cx="8229600" cy="914400"/>
          </a:xfrm>
          <a:ln/>
        </p:spPr>
        <p:txBody>
          <a:bodyPr/>
          <a:lstStyle/>
          <a:p>
            <a:pPr eaLnBrk="1" hangingPunct="1"/>
            <a:r>
              <a:rPr lang="en-US" smtClean="0"/>
              <a:t>In This Lesson III</a:t>
            </a:r>
          </a:p>
        </p:txBody>
      </p:sp>
    </p:spTree>
    <p:custDataLst>
      <p:tags r:id="rId1"/>
    </p:custDataLst>
    <p:extLst>
      <p:ext uri="{BB962C8B-B14F-4D97-AF65-F5344CB8AC3E}">
        <p14:creationId xmlns:p14="http://schemas.microsoft.com/office/powerpoint/2010/main" val="334912031"/>
      </p:ext>
    </p:extLst>
  </p:cSld>
  <p:clrMapOvr>
    <a:masterClrMapping/>
  </p:clrMapOvr>
  <mc:AlternateContent xmlns:mc="http://schemas.openxmlformats.org/markup-compatibility/2006" xmlns:p14="http://schemas.microsoft.com/office/powerpoint/2010/main">
    <mc:Choice Requires="p14">
      <p:transition spd="slow" p14:dur="2000" advTm="3157"/>
    </mc:Choice>
    <mc:Fallback xmlns="">
      <p:transition spd="slow" advTm="3157"/>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9" name="Rectangle 3"/>
          <p:cNvSpPr>
            <a:spLocks noGrp="1" noChangeArrowheads="1"/>
          </p:cNvSpPr>
          <p:nvPr>
            <p:ph idx="1"/>
          </p:nvPr>
        </p:nvSpPr>
        <p:spPr>
          <a:xfrm>
            <a:off x="381000" y="1600200"/>
            <a:ext cx="8153400" cy="5029200"/>
          </a:xfrm>
          <a:noFill/>
          <a:extLst>
            <a:ext uri="{909E8E84-426E-40DD-AFC4-6F175D3DCCD1}">
              <a14:hiddenFill xmlns:a14="http://schemas.microsoft.com/office/drawing/2010/main">
                <a:solidFill>
                  <a:srgbClr val="FFFFFF"/>
                </a:solidFill>
              </a14:hiddenFill>
            </a:ext>
          </a:extLst>
        </p:spPr>
        <p:txBody>
          <a:bodyPr>
            <a:normAutofit/>
          </a:bodyPr>
          <a:lstStyle/>
          <a:p>
            <a:pPr marL="514350" indent="-514350" eaLnBrk="1" hangingPunct="1">
              <a:lnSpc>
                <a:spcPct val="80000"/>
              </a:lnSpc>
              <a:buAutoNum type="arabicPeriod" startAt="2"/>
              <a:defRPr/>
            </a:pPr>
            <a:r>
              <a:rPr lang="en-US" sz="2800" b="1" dirty="0" smtClean="0"/>
              <a:t>How might a theory of the economy differ from a description of it?</a:t>
            </a:r>
          </a:p>
          <a:p>
            <a:pPr marL="0" indent="0" eaLnBrk="1" hangingPunct="1">
              <a:lnSpc>
                <a:spcPct val="80000"/>
              </a:lnSpc>
              <a:buNone/>
              <a:defRPr/>
            </a:pPr>
            <a:endParaRPr lang="en-US" sz="2800" b="1" dirty="0" smtClean="0"/>
          </a:p>
          <a:p>
            <a:pPr marL="0" indent="0" eaLnBrk="1" hangingPunct="1">
              <a:lnSpc>
                <a:spcPct val="80000"/>
              </a:lnSpc>
              <a:buNone/>
              <a:defRPr/>
            </a:pPr>
            <a:r>
              <a:rPr lang="en-US" sz="2400" dirty="0" smtClean="0"/>
              <a:t>	</a:t>
            </a:r>
            <a:r>
              <a:rPr lang="en-US" sz="2000" dirty="0" smtClean="0"/>
              <a:t>A theory of the economy seeks to explain why certain things in the economy happen. For example, a theory of the economy might try to explain why prices rise or why output falls. A description of the economy is simply a statement of what exists in the economy. For example, we could say that</a:t>
            </a:r>
            <a:r>
              <a:rPr lang="en-US" sz="2000" u="sng" dirty="0" smtClean="0"/>
              <a:t> </a:t>
            </a:r>
            <a:r>
              <a:rPr lang="en-US" sz="2000" dirty="0" smtClean="0"/>
              <a:t>the economy is growing or contracting or that more jobs are available this month than last month. A description doesn’t answer questions; it simply tells us what is. A theory tries to answer a why question, such as, “Why are more jobs available this month than last month?”</a:t>
            </a:r>
          </a:p>
        </p:txBody>
      </p:sp>
      <p:sp>
        <p:nvSpPr>
          <p:cNvPr id="7"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39938" name="Rectangle 2"/>
          <p:cNvSpPr>
            <a:spLocks noGrp="1" noChangeArrowheads="1"/>
          </p:cNvSpPr>
          <p:nvPr>
            <p:ph type="title"/>
          </p:nvPr>
        </p:nvSpPr>
        <p:spPr>
          <a:xfrm>
            <a:off x="457200" y="304800"/>
            <a:ext cx="7696200" cy="1143000"/>
          </a:xfrm>
          <a:ln/>
        </p:spPr>
        <p:txBody>
          <a:bodyPr/>
          <a:lstStyle/>
          <a:p>
            <a:pPr eaLnBrk="1" hangingPunct="1"/>
            <a:r>
              <a:rPr lang="en-US" smtClean="0"/>
              <a:t>Self Test</a:t>
            </a:r>
          </a:p>
        </p:txBody>
      </p:sp>
      <p:sp>
        <p:nvSpPr>
          <p:cNvPr id="4" name="Rounded Rectangle 3"/>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sp>
        <p:nvSpPr>
          <p:cNvPr id="5" name="Rounded Rectangle 4">
            <a:hlinkClick r:id="rId3" action="ppaction://hlinksldjump"/>
          </p:cNvPr>
          <p:cNvSpPr/>
          <p:nvPr/>
        </p:nvSpPr>
        <p:spPr bwMode="auto">
          <a:xfrm>
            <a:off x="7772400" y="60198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22403477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fade">
                                      <p:cBhvr>
                                        <p:cTn id="7" dur="2000"/>
                                        <p:tgtEl>
                                          <p:spTgt spid="39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9939">
                                            <p:txEl>
                                              <p:pRg st="2" end="2"/>
                                            </p:txEl>
                                          </p:spTgt>
                                        </p:tgtEl>
                                        <p:attrNameLst>
                                          <p:attrName>style.visibility</p:attrName>
                                        </p:attrNameLst>
                                      </p:cBhvr>
                                      <p:to>
                                        <p:strVal val="visible"/>
                                      </p:to>
                                    </p:set>
                                    <p:animEffect transition="in" filter="fade">
                                      <p:cBhvr>
                                        <p:cTn id="12" dur="2000"/>
                                        <p:tgtEl>
                                          <p:spTgt spid="399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9" name="Rectangle 3"/>
          <p:cNvSpPr>
            <a:spLocks noGrp="1" noChangeArrowheads="1"/>
          </p:cNvSpPr>
          <p:nvPr>
            <p:ph idx="1"/>
          </p:nvPr>
        </p:nvSpPr>
        <p:spPr>
          <a:xfrm>
            <a:off x="381000" y="1524000"/>
            <a:ext cx="8153400" cy="5029200"/>
          </a:xfrm>
          <a:noFill/>
          <a:extLst>
            <a:ext uri="{909E8E84-426E-40DD-AFC4-6F175D3DCCD1}">
              <a14:hiddenFill xmlns:a14="http://schemas.microsoft.com/office/drawing/2010/main">
                <a:solidFill>
                  <a:srgbClr val="FFFFFF"/>
                </a:solidFill>
              </a14:hiddenFill>
            </a:ext>
          </a:extLst>
        </p:spPr>
        <p:txBody>
          <a:bodyPr>
            <a:normAutofit/>
          </a:bodyPr>
          <a:lstStyle/>
          <a:p>
            <a:pPr marL="0" indent="0">
              <a:buNone/>
              <a:defRPr/>
            </a:pPr>
            <a:r>
              <a:rPr lang="en-US" sz="2800" dirty="0" smtClean="0"/>
              <a:t>3. </a:t>
            </a:r>
            <a:r>
              <a:rPr lang="en-US" sz="2800" b="1" dirty="0" smtClean="0"/>
              <a:t>Why is it important to test a theory? Why not simply accept a theory if it sounds right?</a:t>
            </a:r>
          </a:p>
          <a:p>
            <a:pPr marL="0" indent="0">
              <a:buNone/>
              <a:defRPr/>
            </a:pPr>
            <a:endParaRPr lang="en-US" sz="1800" b="1" dirty="0" smtClean="0"/>
          </a:p>
          <a:p>
            <a:pPr marL="0" indent="0">
              <a:buNone/>
              <a:defRPr/>
            </a:pPr>
            <a:r>
              <a:rPr lang="en-US" sz="2000" dirty="0" smtClean="0"/>
              <a:t>If you do not test a theory, you will never know whether you have accomplished your objective in building the theory in the first place. In other words, you will not know if you have accurately explained something. We do not simply accept a theory if it sounds right because what sounds right may actually be wrong. For example, no doubt during the time of Columbus, the theory that the earth was flat sounded right to many people and the theory that the earth was round sounded ridiculous. The right-sounding theory turned out to be wrong, though, and the ridiculous-sounding theory turned out to be right.</a:t>
            </a:r>
          </a:p>
          <a:p>
            <a:pPr>
              <a:defRPr/>
            </a:pPr>
            <a:endParaRPr lang="en-US" sz="2800" dirty="0" smtClean="0"/>
          </a:p>
          <a:p>
            <a:pPr>
              <a:defRPr/>
            </a:pPr>
            <a:endParaRPr lang="en-US" sz="2800" dirty="0" smtClean="0"/>
          </a:p>
        </p:txBody>
      </p:sp>
      <p:sp>
        <p:nvSpPr>
          <p:cNvPr id="7"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40962" name="Rectangle 2"/>
          <p:cNvSpPr>
            <a:spLocks noGrp="1" noChangeArrowheads="1"/>
          </p:cNvSpPr>
          <p:nvPr>
            <p:ph type="title"/>
          </p:nvPr>
        </p:nvSpPr>
        <p:spPr>
          <a:xfrm>
            <a:off x="457200" y="304800"/>
            <a:ext cx="7696200" cy="1143000"/>
          </a:xfrm>
          <a:ln/>
        </p:spPr>
        <p:txBody>
          <a:bodyPr/>
          <a:lstStyle/>
          <a:p>
            <a:pPr eaLnBrk="1" hangingPunct="1"/>
            <a:r>
              <a:rPr lang="en-US" smtClean="0"/>
              <a:t>Self Test</a:t>
            </a:r>
          </a:p>
        </p:txBody>
      </p:sp>
      <p:sp>
        <p:nvSpPr>
          <p:cNvPr id="4" name="Rounded Rectangle 3"/>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sp>
        <p:nvSpPr>
          <p:cNvPr id="5" name="Rounded Rectangle 4">
            <a:hlinkClick r:id="rId3" action="ppaction://hlinksldjump"/>
          </p:cNvPr>
          <p:cNvSpPr/>
          <p:nvPr/>
        </p:nvSpPr>
        <p:spPr bwMode="auto">
          <a:xfrm>
            <a:off x="7772400" y="59436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37770469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fade">
                                      <p:cBhvr>
                                        <p:cTn id="7" dur="2000"/>
                                        <p:tgtEl>
                                          <p:spTgt spid="39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9939">
                                            <p:txEl>
                                              <p:pRg st="2" end="2"/>
                                            </p:txEl>
                                          </p:spTgt>
                                        </p:tgtEl>
                                        <p:attrNameLst>
                                          <p:attrName>style.visibility</p:attrName>
                                        </p:attrNameLst>
                                      </p:cBhvr>
                                      <p:to>
                                        <p:strVal val="visible"/>
                                      </p:to>
                                    </p:set>
                                    <p:animEffect transition="in" filter="fade">
                                      <p:cBhvr>
                                        <p:cTn id="12" dur="2000"/>
                                        <p:tgtEl>
                                          <p:spTgt spid="399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7" name="Rectangle 3"/>
          <p:cNvSpPr>
            <a:spLocks noGrp="1" noChangeArrowheads="1"/>
          </p:cNvSpPr>
          <p:nvPr>
            <p:ph idx="1"/>
          </p:nvPr>
        </p:nvSpPr>
        <p:spPr>
          <a:xfrm>
            <a:off x="304800" y="1600200"/>
            <a:ext cx="8305800" cy="4800600"/>
          </a:xfrm>
          <a:noFill/>
          <a:extLst>
            <a:ext uri="{909E8E84-426E-40DD-AFC4-6F175D3DCCD1}">
              <a14:hiddenFill xmlns:a14="http://schemas.microsoft.com/office/drawing/2010/main">
                <a:solidFill>
                  <a:srgbClr val="FFFFFF"/>
                </a:solidFill>
              </a14:hiddenFill>
            </a:ext>
          </a:extLst>
        </p:spPr>
        <p:txBody>
          <a:bodyPr>
            <a:normAutofit/>
          </a:bodyPr>
          <a:lstStyle/>
          <a:p>
            <a:pPr marL="514350" indent="-514350" eaLnBrk="1" hangingPunct="1">
              <a:lnSpc>
                <a:spcPct val="80000"/>
              </a:lnSpc>
              <a:buAutoNum type="arabicPeriod" startAt="4"/>
              <a:defRPr/>
            </a:pPr>
            <a:r>
              <a:rPr lang="en-US" sz="2800" b="1" dirty="0" smtClean="0"/>
              <a:t>Your economics instructor says, “If the price of going to the movies goes down, people will go to the movies more often.” A student in class says, “Not if the quality of the movies goes down.” Who is right, the economics instructor or the student?</a:t>
            </a:r>
          </a:p>
          <a:p>
            <a:pPr marL="0" indent="0" eaLnBrk="1" hangingPunct="1">
              <a:lnSpc>
                <a:spcPct val="80000"/>
              </a:lnSpc>
              <a:buNone/>
              <a:defRPr/>
            </a:pPr>
            <a:endParaRPr lang="en-US" sz="2800" b="1" dirty="0" smtClean="0"/>
          </a:p>
          <a:p>
            <a:pPr marL="0" indent="0" eaLnBrk="1" hangingPunct="1">
              <a:lnSpc>
                <a:spcPct val="80000"/>
              </a:lnSpc>
              <a:buNone/>
              <a:defRPr/>
            </a:pPr>
            <a:r>
              <a:rPr lang="en-US" sz="2000" dirty="0" smtClean="0"/>
              <a:t>       Unless stated otherwise, when economics instructors identify the relationship between two variables</a:t>
            </a:r>
            <a:r>
              <a:rPr lang="en-US" sz="2000" u="sng" dirty="0" smtClean="0"/>
              <a:t>,</a:t>
            </a:r>
            <a:r>
              <a:rPr lang="en-US" sz="2000" dirty="0" smtClean="0"/>
              <a:t> they implicitly make the </a:t>
            </a:r>
            <a:r>
              <a:rPr lang="en-US" sz="2000" i="1" dirty="0" smtClean="0"/>
              <a:t>ceteris paribus </a:t>
            </a:r>
            <a:r>
              <a:rPr lang="en-US" sz="2000" dirty="0" smtClean="0"/>
              <a:t>assumption. In other words, the instructor is really saying, “If the price of going to the movies goes down, people will go to the movies more often—assuming that nothing else changes, such as the quality of movies, and so on.” (continued on next slide)</a:t>
            </a:r>
          </a:p>
        </p:txBody>
      </p:sp>
      <p:sp>
        <p:nvSpPr>
          <p:cNvPr id="7"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41986" name="Rectangle 2"/>
          <p:cNvSpPr>
            <a:spLocks noGrp="1" noChangeArrowheads="1"/>
          </p:cNvSpPr>
          <p:nvPr>
            <p:ph type="title"/>
          </p:nvPr>
        </p:nvSpPr>
        <p:spPr>
          <a:xfrm>
            <a:off x="457200" y="304800"/>
            <a:ext cx="7696200" cy="1143000"/>
          </a:xfrm>
          <a:ln/>
        </p:spPr>
        <p:txBody>
          <a:bodyPr/>
          <a:lstStyle/>
          <a:p>
            <a:pPr eaLnBrk="1" hangingPunct="1"/>
            <a:r>
              <a:rPr lang="en-US" smtClean="0"/>
              <a:t>Self Test</a:t>
            </a:r>
          </a:p>
        </p:txBody>
      </p:sp>
      <p:sp>
        <p:nvSpPr>
          <p:cNvPr id="4" name="Rounded Rectangle 3"/>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sp>
        <p:nvSpPr>
          <p:cNvPr id="5" name="Rounded Rectangle 4">
            <a:hlinkClick r:id="rId3" action="ppaction://hlinksldjump"/>
          </p:cNvPr>
          <p:cNvSpPr/>
          <p:nvPr/>
        </p:nvSpPr>
        <p:spPr bwMode="auto">
          <a:xfrm>
            <a:off x="7848600" y="60198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22538893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2000"/>
                                        <p:tgtEl>
                                          <p:spTgt spid="419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1987">
                                            <p:txEl>
                                              <p:pRg st="2" end="2"/>
                                            </p:txEl>
                                          </p:spTgt>
                                        </p:tgtEl>
                                        <p:attrNameLst>
                                          <p:attrName>style.visibility</p:attrName>
                                        </p:attrNameLst>
                                      </p:cBhvr>
                                      <p:to>
                                        <p:strVal val="visible"/>
                                      </p:to>
                                    </p:set>
                                    <p:animEffect transition="in" filter="fade">
                                      <p:cBhvr>
                                        <p:cTn id="12" dur="2000"/>
                                        <p:tgtEl>
                                          <p:spTgt spid="419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1" name="Rectangle 3"/>
          <p:cNvSpPr>
            <a:spLocks noGrp="1" noChangeArrowheads="1"/>
          </p:cNvSpPr>
          <p:nvPr>
            <p:ph idx="1"/>
          </p:nvPr>
        </p:nvSpPr>
        <p:spPr>
          <a:xfrm>
            <a:off x="609600" y="1524000"/>
            <a:ext cx="7467600" cy="4495800"/>
          </a:xfrm>
          <a:noFill/>
          <a:extLst>
            <a:ext uri="{909E8E84-426E-40DD-AFC4-6F175D3DCCD1}">
              <a14:hiddenFill xmlns:a14="http://schemas.microsoft.com/office/drawing/2010/main">
                <a:solidFill>
                  <a:srgbClr val="FFFFFF"/>
                </a:solidFill>
              </a14:hiddenFill>
            </a:ext>
          </a:extLst>
        </p:spPr>
        <p:txBody>
          <a:bodyPr>
            <a:normAutofit/>
          </a:bodyPr>
          <a:lstStyle/>
          <a:p>
            <a:pPr marL="0" indent="0" eaLnBrk="1" hangingPunct="1">
              <a:lnSpc>
                <a:spcPct val="80000"/>
              </a:lnSpc>
              <a:buNone/>
            </a:pPr>
            <a:r>
              <a:rPr lang="en-US" sz="2000" dirty="0" smtClean="0"/>
              <a:t>	Instructors don’t always state </a:t>
            </a:r>
            <a:r>
              <a:rPr lang="en-US" sz="2000" i="1" dirty="0" smtClean="0"/>
              <a:t>“ceteris paribus” </a:t>
            </a:r>
            <a:r>
              <a:rPr lang="en-US" sz="2000" dirty="0" smtClean="0"/>
              <a:t>because if they did, they would be using the term every minute of a lecture. So the instructor is right, although a student new to economics might not know what the instructor is assuming but not saying.</a:t>
            </a:r>
          </a:p>
        </p:txBody>
      </p:sp>
      <p:sp>
        <p:nvSpPr>
          <p:cNvPr id="7"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43010" name="Rectangle 2"/>
          <p:cNvSpPr>
            <a:spLocks noGrp="1" noChangeArrowheads="1"/>
          </p:cNvSpPr>
          <p:nvPr>
            <p:ph type="title"/>
          </p:nvPr>
        </p:nvSpPr>
        <p:spPr>
          <a:xfrm>
            <a:off x="457200" y="304800"/>
            <a:ext cx="7696200" cy="1143000"/>
          </a:xfrm>
          <a:ln/>
        </p:spPr>
        <p:txBody>
          <a:bodyPr/>
          <a:lstStyle/>
          <a:p>
            <a:pPr eaLnBrk="1" hangingPunct="1"/>
            <a:r>
              <a:rPr lang="en-US" smtClean="0"/>
              <a:t>Self Test (continued)</a:t>
            </a:r>
          </a:p>
        </p:txBody>
      </p:sp>
      <p:sp>
        <p:nvSpPr>
          <p:cNvPr id="4" name="Rounded Rectangle 3"/>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sp>
        <p:nvSpPr>
          <p:cNvPr id="5" name="Rounded Rectangle 4">
            <a:hlinkClick r:id="rId3" action="ppaction://hlinksldjump"/>
          </p:cNvPr>
          <p:cNvSpPr/>
          <p:nvPr/>
        </p:nvSpPr>
        <p:spPr bwMode="auto">
          <a:xfrm>
            <a:off x="7772400" y="60198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16111760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idx="1"/>
          </p:nvPr>
        </p:nvSpPr>
        <p:spPr>
          <a:noFill/>
          <a:extLst>
            <a:ext uri="{909E8E84-426E-40DD-AFC4-6F175D3DCCD1}">
              <a14:hiddenFill xmlns:a14="http://schemas.microsoft.com/office/drawing/2010/main">
                <a:solidFill>
                  <a:srgbClr val="FFFFFF"/>
                </a:solidFill>
              </a14:hiddenFill>
            </a:ext>
          </a:extLst>
        </p:spPr>
        <p:txBody>
          <a:bodyPr/>
          <a:lstStyle/>
          <a:p>
            <a:pPr marL="0" indent="0" eaLnBrk="1" hangingPunct="1">
              <a:lnSpc>
                <a:spcPct val="80000"/>
              </a:lnSpc>
              <a:buNone/>
            </a:pPr>
            <a:r>
              <a:rPr lang="en-US" sz="2400" dirty="0" smtClean="0"/>
              <a:t>	</a:t>
            </a:r>
            <a:r>
              <a:rPr lang="en-US" u="sng" dirty="0" smtClean="0"/>
              <a:t>Positive</a:t>
            </a:r>
            <a:r>
              <a:rPr lang="en-US" dirty="0" smtClean="0"/>
              <a:t> - The study of “what is” in economic matters. </a:t>
            </a:r>
          </a:p>
          <a:p>
            <a:pPr marL="0" indent="0" eaLnBrk="1" hangingPunct="1">
              <a:lnSpc>
                <a:spcPct val="80000"/>
              </a:lnSpc>
              <a:buNone/>
            </a:pPr>
            <a:r>
              <a:rPr lang="en-US" dirty="0" smtClean="0"/>
              <a:t>		          Cause            Effect</a:t>
            </a:r>
          </a:p>
          <a:p>
            <a:pPr eaLnBrk="1" hangingPunct="1">
              <a:lnSpc>
                <a:spcPct val="80000"/>
              </a:lnSpc>
            </a:pPr>
            <a:endParaRPr lang="en-US" dirty="0" smtClean="0"/>
          </a:p>
          <a:p>
            <a:pPr marL="0" indent="0" eaLnBrk="1" hangingPunct="1">
              <a:lnSpc>
                <a:spcPct val="80000"/>
              </a:lnSpc>
              <a:buNone/>
            </a:pPr>
            <a:r>
              <a:rPr lang="en-US" dirty="0" smtClean="0"/>
              <a:t>	</a:t>
            </a:r>
            <a:r>
              <a:rPr lang="en-US" u="sng" dirty="0" smtClean="0"/>
              <a:t>Normative</a:t>
            </a:r>
            <a:r>
              <a:rPr lang="en-US" dirty="0" smtClean="0"/>
              <a:t> - The study of “what should be” in economic matters</a:t>
            </a:r>
          </a:p>
          <a:p>
            <a:pPr marL="0" indent="0" eaLnBrk="1" hangingPunct="1">
              <a:lnSpc>
                <a:spcPct val="80000"/>
              </a:lnSpc>
              <a:buNone/>
            </a:pPr>
            <a:r>
              <a:rPr lang="en-US" dirty="0" smtClean="0"/>
              <a:t>		       Judgment </a:t>
            </a:r>
            <a:r>
              <a:rPr lang="en-US" b="1" dirty="0" smtClean="0">
                <a:solidFill>
                  <a:srgbClr val="006600"/>
                </a:solidFill>
              </a:rPr>
              <a:t>and</a:t>
            </a:r>
            <a:r>
              <a:rPr lang="en-US" dirty="0" smtClean="0"/>
              <a:t> Opinion	</a:t>
            </a:r>
            <a:r>
              <a:rPr lang="en-US" sz="2400" dirty="0" smtClean="0"/>
              <a:t>		</a:t>
            </a:r>
          </a:p>
          <a:p>
            <a:pPr eaLnBrk="1" hangingPunct="1">
              <a:lnSpc>
                <a:spcPct val="80000"/>
              </a:lnSpc>
            </a:pPr>
            <a:endParaRPr lang="en-US" sz="2400" dirty="0" smtClean="0">
              <a:solidFill>
                <a:srgbClr val="006600"/>
              </a:solidFill>
            </a:endParaRPr>
          </a:p>
          <a:p>
            <a:pPr marL="0" indent="0" eaLnBrk="1" hangingPunct="1">
              <a:lnSpc>
                <a:spcPct val="80000"/>
              </a:lnSpc>
              <a:buNone/>
            </a:pPr>
            <a:r>
              <a:rPr lang="en-US" sz="2400" dirty="0" smtClean="0"/>
              <a:t> </a:t>
            </a:r>
          </a:p>
        </p:txBody>
      </p:sp>
      <p:sp>
        <p:nvSpPr>
          <p:cNvPr id="8"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44034" name="Rectangle 2"/>
          <p:cNvSpPr>
            <a:spLocks noGrp="1" noChangeArrowheads="1"/>
          </p:cNvSpPr>
          <p:nvPr>
            <p:ph type="title"/>
          </p:nvPr>
        </p:nvSpPr>
        <p:spPr>
          <a:ln/>
        </p:spPr>
        <p:txBody>
          <a:bodyPr>
            <a:normAutofit fontScale="90000"/>
          </a:bodyPr>
          <a:lstStyle/>
          <a:p>
            <a:pPr eaLnBrk="1" hangingPunct="1"/>
            <a:r>
              <a:rPr lang="en-US" smtClean="0"/>
              <a:t>Economic Categories</a:t>
            </a:r>
            <a:br>
              <a:rPr lang="en-US" smtClean="0"/>
            </a:br>
            <a:r>
              <a:rPr lang="en-US" smtClean="0"/>
              <a:t>Positive vs. Normative Economics</a:t>
            </a:r>
          </a:p>
        </p:txBody>
      </p:sp>
      <p:pic>
        <p:nvPicPr>
          <p:cNvPr id="63495" name="Picture 7" descr="MCj043156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15240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
        <p:nvSpPr>
          <p:cNvPr id="6" name="Rounded Rectangle 5">
            <a:hlinkClick r:id="rId4" action="ppaction://hlinksldjump"/>
          </p:cNvPr>
          <p:cNvSpPr/>
          <p:nvPr/>
        </p:nvSpPr>
        <p:spPr bwMode="auto">
          <a:xfrm>
            <a:off x="7848600" y="59436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5"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2948704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fade">
                                      <p:cBhvr>
                                        <p:cTn id="7" dur="2000"/>
                                        <p:tgtEl>
                                          <p:spTgt spid="6349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3491">
                                            <p:txEl>
                                              <p:pRg st="1" end="1"/>
                                            </p:txEl>
                                          </p:spTgt>
                                        </p:tgtEl>
                                        <p:attrNameLst>
                                          <p:attrName>style.visibility</p:attrName>
                                        </p:attrNameLst>
                                      </p:cBhvr>
                                      <p:to>
                                        <p:strVal val="visible"/>
                                      </p:to>
                                    </p:set>
                                    <p:animEffect transition="in" filter="fade">
                                      <p:cBhvr>
                                        <p:cTn id="10" dur="2000"/>
                                        <p:tgtEl>
                                          <p:spTgt spid="6349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3495"/>
                                        </p:tgtEl>
                                        <p:attrNameLst>
                                          <p:attrName>style.visibility</p:attrName>
                                        </p:attrNameLst>
                                      </p:cBhvr>
                                      <p:to>
                                        <p:strVal val="visible"/>
                                      </p:to>
                                    </p:set>
                                    <p:animEffect transition="in" filter="fade">
                                      <p:cBhvr>
                                        <p:cTn id="13" dur="2000"/>
                                        <p:tgtEl>
                                          <p:spTgt spid="6349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63491">
                                            <p:txEl>
                                              <p:pRg st="3" end="3"/>
                                            </p:txEl>
                                          </p:spTgt>
                                        </p:tgtEl>
                                        <p:attrNameLst>
                                          <p:attrName>style.visibility</p:attrName>
                                        </p:attrNameLst>
                                      </p:cBhvr>
                                      <p:to>
                                        <p:strVal val="visible"/>
                                      </p:to>
                                    </p:set>
                                    <p:animEffect transition="in" filter="fade">
                                      <p:cBhvr>
                                        <p:cTn id="18" dur="2000"/>
                                        <p:tgtEl>
                                          <p:spTgt spid="63491">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3491">
                                            <p:txEl>
                                              <p:pRg st="4" end="4"/>
                                            </p:txEl>
                                          </p:spTgt>
                                        </p:tgtEl>
                                        <p:attrNameLst>
                                          <p:attrName>style.visibility</p:attrName>
                                        </p:attrNameLst>
                                      </p:cBhvr>
                                      <p:to>
                                        <p:strVal val="visible"/>
                                      </p:to>
                                    </p:set>
                                    <p:animEffect transition="in" filter="fade">
                                      <p:cBhvr>
                                        <p:cTn id="21" dur="2000"/>
                                        <p:tgtEl>
                                          <p:spTgt spid="634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457200" y="1676400"/>
            <a:ext cx="8229600" cy="3916363"/>
          </a:xfrm>
          <a:noFill/>
          <a:extLst>
            <a:ext uri="{909E8E84-426E-40DD-AFC4-6F175D3DCCD1}">
              <a14:hiddenFill xmlns:a14="http://schemas.microsoft.com/office/drawing/2010/main">
                <a:solidFill>
                  <a:srgbClr val="FFFFFF"/>
                </a:solidFill>
              </a14:hiddenFill>
            </a:ext>
          </a:extLst>
        </p:spPr>
        <p:txBody>
          <a:bodyPr/>
          <a:lstStyle/>
          <a:p>
            <a:pPr marL="0" indent="0" eaLnBrk="1" hangingPunct="1">
              <a:buNone/>
            </a:pPr>
            <a:r>
              <a:rPr lang="en-US" dirty="0" smtClean="0"/>
              <a:t>   </a:t>
            </a:r>
            <a:r>
              <a:rPr lang="en-US" sz="3200" dirty="0" smtClean="0"/>
              <a:t>Microeconomics deals with human behavior and choices as they relate to relatively small units—an individual, a business firm, an industry, a single market.</a:t>
            </a:r>
          </a:p>
        </p:txBody>
      </p:sp>
      <p:sp>
        <p:nvSpPr>
          <p:cNvPr id="8"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32770" name="Rectangle 2"/>
          <p:cNvSpPr>
            <a:spLocks noGrp="1" noChangeArrowheads="1"/>
          </p:cNvSpPr>
          <p:nvPr>
            <p:ph type="title"/>
          </p:nvPr>
        </p:nvSpPr>
        <p:spPr>
          <a:xfrm>
            <a:off x="457200" y="152400"/>
            <a:ext cx="8229600" cy="1143000"/>
          </a:xfrm>
        </p:spPr>
        <p:txBody>
          <a:bodyPr>
            <a:normAutofit fontScale="90000"/>
          </a:bodyPr>
          <a:lstStyle/>
          <a:p>
            <a:pPr eaLnBrk="1" hangingPunct="1">
              <a:defRPr/>
            </a:pPr>
            <a:r>
              <a:rPr lang="en-US" dirty="0" smtClean="0"/>
              <a:t>Economic Categories</a:t>
            </a:r>
            <a:br>
              <a:rPr lang="en-US" dirty="0" smtClean="0"/>
            </a:br>
            <a:r>
              <a:rPr lang="en-US" dirty="0" smtClean="0"/>
              <a:t>Microeconomics</a:t>
            </a:r>
          </a:p>
        </p:txBody>
      </p:sp>
      <p:pic>
        <p:nvPicPr>
          <p:cNvPr id="45060" name="Picture 7" descr="MPj0402610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4038600"/>
            <a:ext cx="3124200" cy="2498725"/>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pic>
      <p:sp>
        <p:nvSpPr>
          <p:cNvPr id="5" name="Rounded Rectangle 4"/>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1824967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p:cNvSpPr>
            <a:spLocks noGrp="1" noChangeArrowheads="1"/>
          </p:cNvSpPr>
          <p:nvPr>
            <p:ph idx="1"/>
          </p:nvPr>
        </p:nvSpPr>
        <p:spPr>
          <a:xfrm>
            <a:off x="457200" y="1447800"/>
            <a:ext cx="8229600" cy="4373563"/>
          </a:xfrm>
          <a:noFill/>
          <a:extLst>
            <a:ext uri="{909E8E84-426E-40DD-AFC4-6F175D3DCCD1}">
              <a14:hiddenFill xmlns:a14="http://schemas.microsoft.com/office/drawing/2010/main">
                <a:solidFill>
                  <a:srgbClr val="FFFFFF"/>
                </a:solidFill>
              </a14:hiddenFill>
            </a:ext>
          </a:extLst>
        </p:spPr>
        <p:txBody>
          <a:bodyPr>
            <a:normAutofit/>
          </a:bodyPr>
          <a:lstStyle/>
          <a:p>
            <a:pPr eaLnBrk="1" hangingPunct="1">
              <a:buFont typeface="Wingdings" pitchFamily="2" charset="2"/>
              <a:buChar char="Ø"/>
              <a:defRPr/>
            </a:pPr>
            <a:r>
              <a:rPr lang="en-US" dirty="0" smtClean="0"/>
              <a:t>How does a market work?</a:t>
            </a:r>
          </a:p>
          <a:p>
            <a:pPr eaLnBrk="1" hangingPunct="1">
              <a:buFont typeface="Wingdings" pitchFamily="2" charset="2"/>
              <a:buChar char="Ø"/>
              <a:defRPr/>
            </a:pPr>
            <a:r>
              <a:rPr lang="en-US" dirty="0" smtClean="0"/>
              <a:t>What level of output does a firm produce?</a:t>
            </a:r>
          </a:p>
          <a:p>
            <a:pPr eaLnBrk="1" hangingPunct="1">
              <a:buFont typeface="Wingdings" pitchFamily="2" charset="2"/>
              <a:buChar char="Ø"/>
              <a:defRPr/>
            </a:pPr>
            <a:r>
              <a:rPr lang="en-US" dirty="0" smtClean="0"/>
              <a:t>What price does a firm charge for the good it produces?</a:t>
            </a:r>
          </a:p>
          <a:p>
            <a:pPr eaLnBrk="1" hangingPunct="1">
              <a:buFont typeface="Wingdings" pitchFamily="2" charset="2"/>
              <a:buChar char="Ø"/>
              <a:defRPr/>
            </a:pPr>
            <a:r>
              <a:rPr lang="en-US" dirty="0" smtClean="0"/>
              <a:t>How does a consumer determine how much of a good he or she will buy?</a:t>
            </a:r>
          </a:p>
          <a:p>
            <a:pPr eaLnBrk="1" hangingPunct="1">
              <a:buFont typeface="Wingdings" pitchFamily="2" charset="2"/>
              <a:buChar char="Ø"/>
              <a:defRPr/>
            </a:pPr>
            <a:r>
              <a:rPr lang="en-US" dirty="0" smtClean="0"/>
              <a:t>Can government policy affect business behavior?</a:t>
            </a:r>
          </a:p>
          <a:p>
            <a:pPr eaLnBrk="1" hangingPunct="1">
              <a:buFont typeface="Wingdings" pitchFamily="2" charset="2"/>
              <a:buChar char="Ø"/>
              <a:defRPr/>
            </a:pPr>
            <a:r>
              <a:rPr lang="en-US" dirty="0" smtClean="0"/>
              <a:t>Can government policy affect consumer behavior?</a:t>
            </a:r>
          </a:p>
          <a:p>
            <a:pPr eaLnBrk="1" hangingPunct="1">
              <a:buFont typeface="Wingdings" pitchFamily="2" charset="2"/>
              <a:buChar char="Ø"/>
              <a:defRPr/>
            </a:pPr>
            <a:endParaRPr lang="en-US" dirty="0" smtClean="0"/>
          </a:p>
        </p:txBody>
      </p:sp>
      <p:sp>
        <p:nvSpPr>
          <p:cNvPr id="7"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46082" name="Rectangle 2"/>
          <p:cNvSpPr>
            <a:spLocks noGrp="1" noChangeArrowheads="1"/>
          </p:cNvSpPr>
          <p:nvPr>
            <p:ph type="title"/>
          </p:nvPr>
        </p:nvSpPr>
        <p:spPr>
          <a:xfrm>
            <a:off x="457200" y="152400"/>
            <a:ext cx="8229600" cy="1066800"/>
          </a:xfrm>
          <a:ln/>
        </p:spPr>
        <p:txBody>
          <a:bodyPr/>
          <a:lstStyle/>
          <a:p>
            <a:pPr eaLnBrk="1" hangingPunct="1"/>
            <a:r>
              <a:rPr lang="en-US" sz="3600" smtClean="0"/>
              <a:t>Microeconomic Questions </a:t>
            </a:r>
          </a:p>
        </p:txBody>
      </p:sp>
      <p:sp>
        <p:nvSpPr>
          <p:cNvPr id="4" name="Rounded Rectangle 3"/>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 “In this Lesson”</a:t>
            </a:r>
            <a:endParaRPr lang="en-US" sz="1050" dirty="0">
              <a:solidFill>
                <a:srgbClr val="C00000"/>
              </a:solidFill>
            </a:endParaRPr>
          </a:p>
        </p:txBody>
      </p:sp>
      <p:sp>
        <p:nvSpPr>
          <p:cNvPr id="5" name="Rounded Rectangle 4">
            <a:hlinkClick r:id="rId3" action="ppaction://hlinksldjump"/>
          </p:cNvPr>
          <p:cNvSpPr/>
          <p:nvPr/>
        </p:nvSpPr>
        <p:spPr bwMode="auto">
          <a:xfrm>
            <a:off x="7848600" y="59436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648187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 calcmode="lin" valueType="num">
                                      <p:cBhvr additive="base">
                                        <p:cTn id="7" dur="500" fill="hold"/>
                                        <p:tgtEl>
                                          <p:spTgt spid="798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98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9875">
                                            <p:txEl>
                                              <p:pRg st="1" end="1"/>
                                            </p:txEl>
                                          </p:spTgt>
                                        </p:tgtEl>
                                        <p:attrNameLst>
                                          <p:attrName>style.visibility</p:attrName>
                                        </p:attrNameLst>
                                      </p:cBhvr>
                                      <p:to>
                                        <p:strVal val="visible"/>
                                      </p:to>
                                    </p:set>
                                    <p:anim calcmode="lin" valueType="num">
                                      <p:cBhvr additive="base">
                                        <p:cTn id="13" dur="500" fill="hold"/>
                                        <p:tgtEl>
                                          <p:spTgt spid="798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98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9875">
                                            <p:txEl>
                                              <p:pRg st="2" end="2"/>
                                            </p:txEl>
                                          </p:spTgt>
                                        </p:tgtEl>
                                        <p:attrNameLst>
                                          <p:attrName>style.visibility</p:attrName>
                                        </p:attrNameLst>
                                      </p:cBhvr>
                                      <p:to>
                                        <p:strVal val="visible"/>
                                      </p:to>
                                    </p:set>
                                    <p:anim calcmode="lin" valueType="num">
                                      <p:cBhvr additive="base">
                                        <p:cTn id="19" dur="500" fill="hold"/>
                                        <p:tgtEl>
                                          <p:spTgt spid="798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98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9875">
                                            <p:txEl>
                                              <p:pRg st="3" end="3"/>
                                            </p:txEl>
                                          </p:spTgt>
                                        </p:tgtEl>
                                        <p:attrNameLst>
                                          <p:attrName>style.visibility</p:attrName>
                                        </p:attrNameLst>
                                      </p:cBhvr>
                                      <p:to>
                                        <p:strVal val="visible"/>
                                      </p:to>
                                    </p:set>
                                    <p:anim calcmode="lin" valueType="num">
                                      <p:cBhvr additive="base">
                                        <p:cTn id="25" dur="500" fill="hold"/>
                                        <p:tgtEl>
                                          <p:spTgt spid="798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98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79875">
                                            <p:txEl>
                                              <p:pRg st="4" end="4"/>
                                            </p:txEl>
                                          </p:spTgt>
                                        </p:tgtEl>
                                        <p:attrNameLst>
                                          <p:attrName>style.visibility</p:attrName>
                                        </p:attrNameLst>
                                      </p:cBhvr>
                                      <p:to>
                                        <p:strVal val="visible"/>
                                      </p:to>
                                    </p:set>
                                    <p:anim calcmode="lin" valueType="num">
                                      <p:cBhvr additive="base">
                                        <p:cTn id="31" dur="500" fill="hold"/>
                                        <p:tgtEl>
                                          <p:spTgt spid="798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98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79875">
                                            <p:txEl>
                                              <p:pRg st="5" end="5"/>
                                            </p:txEl>
                                          </p:spTgt>
                                        </p:tgtEl>
                                        <p:attrNameLst>
                                          <p:attrName>style.visibility</p:attrName>
                                        </p:attrNameLst>
                                      </p:cBhvr>
                                      <p:to>
                                        <p:strVal val="visible"/>
                                      </p:to>
                                    </p:set>
                                    <p:anim calcmode="lin" valueType="num">
                                      <p:cBhvr additive="base">
                                        <p:cTn id="37" dur="500" fill="hold"/>
                                        <p:tgtEl>
                                          <p:spTgt spid="7987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98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idx="1"/>
          </p:nvPr>
        </p:nvSpPr>
        <p:spPr>
          <a:xfrm>
            <a:off x="381000" y="1524000"/>
            <a:ext cx="8229600" cy="4297363"/>
          </a:xfrm>
          <a:noFill/>
          <a:extLst>
            <a:ext uri="{909E8E84-426E-40DD-AFC4-6F175D3DCCD1}">
              <a14:hiddenFill xmlns:a14="http://schemas.microsoft.com/office/drawing/2010/main">
                <a:solidFill>
                  <a:srgbClr val="FFFFFF"/>
                </a:solidFill>
              </a14:hiddenFill>
            </a:ext>
          </a:extLst>
        </p:spPr>
        <p:txBody>
          <a:bodyPr/>
          <a:lstStyle/>
          <a:p>
            <a:pPr marL="0" indent="0" eaLnBrk="1" hangingPunct="1">
              <a:buNone/>
            </a:pPr>
            <a:r>
              <a:rPr lang="en-US" dirty="0" smtClean="0"/>
              <a:t>	</a:t>
            </a:r>
            <a:r>
              <a:rPr lang="en-US" sz="3200" dirty="0" smtClean="0"/>
              <a:t>Macroeconomics deals with human behavior and choices as they relate to highly aggregate markets (e.g., the goods and services market) or the entire economy.</a:t>
            </a:r>
          </a:p>
        </p:txBody>
      </p:sp>
      <p:sp>
        <p:nvSpPr>
          <p:cNvPr id="8"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47106" name="Rectangle 2"/>
          <p:cNvSpPr>
            <a:spLocks noGrp="1" noChangeArrowheads="1"/>
          </p:cNvSpPr>
          <p:nvPr>
            <p:ph type="title"/>
          </p:nvPr>
        </p:nvSpPr>
        <p:spPr>
          <a:xfrm>
            <a:off x="457200" y="228600"/>
            <a:ext cx="8153400" cy="1143000"/>
          </a:xfrm>
          <a:ln/>
        </p:spPr>
        <p:txBody>
          <a:bodyPr/>
          <a:lstStyle/>
          <a:p>
            <a:pPr eaLnBrk="1" hangingPunct="1"/>
            <a:r>
              <a:rPr lang="en-US" smtClean="0"/>
              <a:t>Economic Categories Macroeconomics</a:t>
            </a:r>
          </a:p>
        </p:txBody>
      </p:sp>
      <p:pic>
        <p:nvPicPr>
          <p:cNvPr id="34820" name="Picture 7" descr="MPj03091960000[1]"/>
          <p:cNvPicPr>
            <a:picLocks noChangeAspect="1" noChangeArrowheads="1"/>
          </p:cNvPicPr>
          <p:nvPr/>
        </p:nvPicPr>
        <p:blipFill>
          <a:blip r:embed="rId3" cstate="print"/>
          <a:srcRect/>
          <a:stretch>
            <a:fillRect/>
          </a:stretch>
        </p:blipFill>
        <p:spPr bwMode="auto">
          <a:xfrm>
            <a:off x="3200400" y="4419600"/>
            <a:ext cx="3352800" cy="2246313"/>
          </a:xfrm>
          <a:prstGeom prst="rect">
            <a:avLst/>
          </a:prstGeom>
          <a:noFill/>
          <a:ln w="9525">
            <a:solidFill>
              <a:schemeClr val="accent4"/>
            </a:solidFill>
            <a:miter lim="800000"/>
            <a:headEnd/>
            <a:tailEnd/>
          </a:ln>
        </p:spPr>
      </p:pic>
      <p:sp>
        <p:nvSpPr>
          <p:cNvPr id="5" name="Rounded Rectangle 4"/>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
        <p:nvSpPr>
          <p:cNvPr id="6" name="Rounded Rectangle 5">
            <a:hlinkClick r:id="rId4" action="ppaction://hlinksldjump"/>
          </p:cNvPr>
          <p:cNvSpPr/>
          <p:nvPr/>
        </p:nvSpPr>
        <p:spPr bwMode="auto">
          <a:xfrm>
            <a:off x="7772400" y="59436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5" action="ppaction://hlinksldjump"/>
              </a:rPr>
              <a:t>Click to return to “In this Lesson”</a:t>
            </a:r>
            <a:endParaRPr lang="en-US" sz="1050" dirty="0">
              <a:solidFill>
                <a:srgbClr val="C00000"/>
              </a:solidFill>
            </a:endParaRPr>
          </a:p>
        </p:txBody>
      </p:sp>
    </p:spTree>
    <p:extLst>
      <p:ext uri="{BB962C8B-B14F-4D97-AF65-F5344CB8AC3E}">
        <p14:creationId xmlns:p14="http://schemas.microsoft.com/office/powerpoint/2010/main" val="2824253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idx="1"/>
          </p:nvPr>
        </p:nvSpPr>
        <p:spPr>
          <a:xfrm>
            <a:off x="381000" y="1295400"/>
            <a:ext cx="8534400" cy="5562600"/>
          </a:xfrm>
          <a:noFill/>
          <a:extLst>
            <a:ext uri="{909E8E84-426E-40DD-AFC4-6F175D3DCCD1}">
              <a14:hiddenFill xmlns:a14="http://schemas.microsoft.com/office/drawing/2010/main">
                <a:solidFill>
                  <a:srgbClr val="FFFFFF"/>
                </a:solidFill>
              </a14:hiddenFill>
            </a:ext>
          </a:extLst>
        </p:spPr>
        <p:txBody>
          <a:bodyPr>
            <a:normAutofit/>
          </a:bodyPr>
          <a:lstStyle/>
          <a:p>
            <a:pPr eaLnBrk="1" hangingPunct="1">
              <a:buFont typeface="Wingdings" pitchFamily="2" charset="2"/>
              <a:buChar char="Ø"/>
              <a:defRPr/>
            </a:pPr>
            <a:r>
              <a:rPr lang="en-US" sz="2400" dirty="0" smtClean="0"/>
              <a:t>How does the economy work?</a:t>
            </a:r>
          </a:p>
          <a:p>
            <a:pPr eaLnBrk="1" hangingPunct="1">
              <a:buFont typeface="Wingdings" pitchFamily="2" charset="2"/>
              <a:buChar char="Ø"/>
              <a:defRPr/>
            </a:pPr>
            <a:r>
              <a:rPr lang="en-US" sz="2400" dirty="0" smtClean="0"/>
              <a:t>Why is the unemployment rate sometimes high and sometimes low?</a:t>
            </a:r>
          </a:p>
          <a:p>
            <a:pPr eaLnBrk="1" hangingPunct="1">
              <a:buFont typeface="Wingdings" pitchFamily="2" charset="2"/>
              <a:buChar char="Ø"/>
              <a:defRPr/>
            </a:pPr>
            <a:r>
              <a:rPr lang="en-US" sz="2400" dirty="0" smtClean="0"/>
              <a:t>What causes inflation?</a:t>
            </a:r>
          </a:p>
          <a:p>
            <a:pPr eaLnBrk="1" hangingPunct="1">
              <a:buFont typeface="Wingdings" pitchFamily="2" charset="2"/>
              <a:buChar char="Ø"/>
              <a:defRPr/>
            </a:pPr>
            <a:r>
              <a:rPr lang="en-US" sz="2400" dirty="0" smtClean="0"/>
              <a:t>Why do some national economies grow faster than other national economies?</a:t>
            </a:r>
          </a:p>
          <a:p>
            <a:pPr eaLnBrk="1" hangingPunct="1">
              <a:buFont typeface="Wingdings" pitchFamily="2" charset="2"/>
              <a:buChar char="Ø"/>
              <a:defRPr/>
            </a:pPr>
            <a:r>
              <a:rPr lang="en-US" sz="2400" dirty="0" smtClean="0"/>
              <a:t>What might cause interest rates to be low one year and high the next?</a:t>
            </a:r>
          </a:p>
          <a:p>
            <a:pPr eaLnBrk="1" hangingPunct="1">
              <a:buFont typeface="Wingdings" pitchFamily="2" charset="2"/>
              <a:buChar char="Ø"/>
              <a:defRPr/>
            </a:pPr>
            <a:r>
              <a:rPr lang="en-US" sz="2400" dirty="0" smtClean="0"/>
              <a:t>How do changes in the money supply affect the economy?</a:t>
            </a:r>
          </a:p>
          <a:p>
            <a:pPr eaLnBrk="1" hangingPunct="1">
              <a:buFont typeface="Wingdings" pitchFamily="2" charset="2"/>
              <a:buChar char="Ø"/>
              <a:defRPr/>
            </a:pPr>
            <a:r>
              <a:rPr lang="en-US" sz="2400" dirty="0" smtClean="0"/>
              <a:t>How do changes in government spending and taxes affect the economy?</a:t>
            </a:r>
          </a:p>
          <a:p>
            <a:pPr eaLnBrk="1" hangingPunct="1">
              <a:buFont typeface="Wingdings" pitchFamily="2" charset="2"/>
              <a:buChar char="ü"/>
              <a:defRPr/>
            </a:pPr>
            <a:endParaRPr lang="en-US" dirty="0" smtClean="0"/>
          </a:p>
        </p:txBody>
      </p:sp>
      <p:sp>
        <p:nvSpPr>
          <p:cNvPr id="7"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48130" name="Rectangle 2"/>
          <p:cNvSpPr>
            <a:spLocks noGrp="1" noChangeArrowheads="1"/>
          </p:cNvSpPr>
          <p:nvPr>
            <p:ph type="title"/>
          </p:nvPr>
        </p:nvSpPr>
        <p:spPr>
          <a:xfrm>
            <a:off x="381000" y="228600"/>
            <a:ext cx="8229600" cy="914400"/>
          </a:xfrm>
          <a:ln/>
        </p:spPr>
        <p:txBody>
          <a:bodyPr/>
          <a:lstStyle/>
          <a:p>
            <a:pPr eaLnBrk="1" hangingPunct="1"/>
            <a:r>
              <a:rPr lang="en-US" smtClean="0"/>
              <a:t>Macroeconomic Questions</a:t>
            </a:r>
          </a:p>
        </p:txBody>
      </p:sp>
      <p:sp>
        <p:nvSpPr>
          <p:cNvPr id="5" name="Rounded Rectangle 4">
            <a:hlinkClick r:id="rId3" action="ppaction://hlinksldjump"/>
          </p:cNvPr>
          <p:cNvSpPr/>
          <p:nvPr/>
        </p:nvSpPr>
        <p:spPr bwMode="auto">
          <a:xfrm>
            <a:off x="7620000" y="5943600"/>
            <a:ext cx="1143000" cy="6858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3" action="ppaction://hlinksldjump"/>
              </a:rPr>
              <a:t>Click to return to</a:t>
            </a:r>
            <a:r>
              <a:rPr lang="en-US" sz="1050" dirty="0">
                <a:solidFill>
                  <a:srgbClr val="C00000"/>
                </a:solidFill>
                <a:hlinkClick r:id="rId4" action="ppaction://hlinksldjump"/>
              </a:rPr>
              <a:t> </a:t>
            </a:r>
            <a:r>
              <a:rPr lang="en-US" sz="1050" dirty="0">
                <a:solidFill>
                  <a:srgbClr val="C00000"/>
                </a:solidFill>
                <a:hlinkClick r:id="rId3" action="ppaction://hlinksldjump"/>
              </a:rPr>
              <a:t>“In this Lesson”</a:t>
            </a:r>
            <a:endParaRPr lang="en-US" sz="1050" dirty="0">
              <a:solidFill>
                <a:srgbClr val="C00000"/>
              </a:solidFill>
            </a:endParaRPr>
          </a:p>
        </p:txBody>
      </p:sp>
    </p:spTree>
    <p:extLst>
      <p:ext uri="{BB962C8B-B14F-4D97-AF65-F5344CB8AC3E}">
        <p14:creationId xmlns:p14="http://schemas.microsoft.com/office/powerpoint/2010/main" val="1791203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anim calcmode="lin" valueType="num">
                                      <p:cBhvr additive="base">
                                        <p:cTn id="7" dur="500" fill="hold"/>
                                        <p:tgtEl>
                                          <p:spTgt spid="819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1923">
                                            <p:txEl>
                                              <p:pRg st="1" end="1"/>
                                            </p:txEl>
                                          </p:spTgt>
                                        </p:tgtEl>
                                        <p:attrNameLst>
                                          <p:attrName>style.visibility</p:attrName>
                                        </p:attrNameLst>
                                      </p:cBhvr>
                                      <p:to>
                                        <p:strVal val="visible"/>
                                      </p:to>
                                    </p:set>
                                    <p:anim calcmode="lin" valueType="num">
                                      <p:cBhvr additive="base">
                                        <p:cTn id="13" dur="500" fill="hold"/>
                                        <p:tgtEl>
                                          <p:spTgt spid="819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1923">
                                            <p:txEl>
                                              <p:pRg st="2" end="2"/>
                                            </p:txEl>
                                          </p:spTgt>
                                        </p:tgtEl>
                                        <p:attrNameLst>
                                          <p:attrName>style.visibility</p:attrName>
                                        </p:attrNameLst>
                                      </p:cBhvr>
                                      <p:to>
                                        <p:strVal val="visible"/>
                                      </p:to>
                                    </p:set>
                                    <p:anim calcmode="lin" valueType="num">
                                      <p:cBhvr additive="base">
                                        <p:cTn id="19" dur="500" fill="hold"/>
                                        <p:tgtEl>
                                          <p:spTgt spid="819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1923">
                                            <p:txEl>
                                              <p:pRg st="3" end="3"/>
                                            </p:txEl>
                                          </p:spTgt>
                                        </p:tgtEl>
                                        <p:attrNameLst>
                                          <p:attrName>style.visibility</p:attrName>
                                        </p:attrNameLst>
                                      </p:cBhvr>
                                      <p:to>
                                        <p:strVal val="visible"/>
                                      </p:to>
                                    </p:set>
                                    <p:anim calcmode="lin" valueType="num">
                                      <p:cBhvr additive="base">
                                        <p:cTn id="25" dur="500" fill="hold"/>
                                        <p:tgtEl>
                                          <p:spTgt spid="819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81923">
                                            <p:txEl>
                                              <p:pRg st="4" end="4"/>
                                            </p:txEl>
                                          </p:spTgt>
                                        </p:tgtEl>
                                        <p:attrNameLst>
                                          <p:attrName>style.visibility</p:attrName>
                                        </p:attrNameLst>
                                      </p:cBhvr>
                                      <p:to>
                                        <p:strVal val="visible"/>
                                      </p:to>
                                    </p:set>
                                    <p:anim calcmode="lin" valueType="num">
                                      <p:cBhvr additive="base">
                                        <p:cTn id="31" dur="500" fill="hold"/>
                                        <p:tgtEl>
                                          <p:spTgt spid="819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19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81923">
                                            <p:txEl>
                                              <p:pRg st="5" end="5"/>
                                            </p:txEl>
                                          </p:spTgt>
                                        </p:tgtEl>
                                        <p:attrNameLst>
                                          <p:attrName>style.visibility</p:attrName>
                                        </p:attrNameLst>
                                      </p:cBhvr>
                                      <p:to>
                                        <p:strVal val="visible"/>
                                      </p:to>
                                    </p:set>
                                    <p:anim calcmode="lin" valueType="num">
                                      <p:cBhvr additive="base">
                                        <p:cTn id="37" dur="500" fill="hold"/>
                                        <p:tgtEl>
                                          <p:spTgt spid="8192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19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81923">
                                            <p:txEl>
                                              <p:pRg st="6" end="6"/>
                                            </p:txEl>
                                          </p:spTgt>
                                        </p:tgtEl>
                                        <p:attrNameLst>
                                          <p:attrName>style.visibility</p:attrName>
                                        </p:attrNameLst>
                                      </p:cBhvr>
                                      <p:to>
                                        <p:strVal val="visible"/>
                                      </p:to>
                                    </p:set>
                                    <p:anim calcmode="lin" valueType="num">
                                      <p:cBhvr additive="base">
                                        <p:cTn id="43" dur="500" fill="hold"/>
                                        <p:tgtEl>
                                          <p:spTgt spid="8192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192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idx="1"/>
          </p:nvPr>
        </p:nvSpPr>
        <p:spPr>
          <a:xfrm>
            <a:off x="457200" y="1600200"/>
            <a:ext cx="8229600" cy="3200400"/>
          </a:xfrm>
          <a:noFill/>
          <a:extLst>
            <a:ext uri="{909E8E84-426E-40DD-AFC4-6F175D3DCCD1}">
              <a14:hiddenFill xmlns:a14="http://schemas.microsoft.com/office/drawing/2010/main">
                <a:solidFill>
                  <a:srgbClr val="FFFFFF"/>
                </a:solidFill>
              </a14:hiddenFill>
            </a:ext>
          </a:extLst>
        </p:spPr>
        <p:txBody>
          <a:bodyPr/>
          <a:lstStyle/>
          <a:p>
            <a:pPr marL="0" indent="0" eaLnBrk="1" hangingPunct="1">
              <a:buNone/>
            </a:pPr>
            <a:r>
              <a:rPr lang="en-US" dirty="0" smtClean="0"/>
              <a:t>	The Wall Street Journal is a is a rich source of information which provides real life examples of micro- and macro economic activities.  Check today’s issue to see the most current news. </a:t>
            </a:r>
          </a:p>
          <a:p>
            <a:pPr marL="0" indent="0" eaLnBrk="1" hangingPunct="1">
              <a:buNone/>
            </a:pPr>
            <a:r>
              <a:rPr lang="en-US" dirty="0" smtClean="0"/>
              <a:t>			</a:t>
            </a:r>
            <a:r>
              <a:rPr lang="en-US" dirty="0" smtClean="0">
                <a:hlinkClick r:id="rId3"/>
              </a:rPr>
              <a:t>http://www.wsj.com</a:t>
            </a:r>
            <a:endParaRPr lang="en-US" dirty="0" smtClean="0"/>
          </a:p>
          <a:p>
            <a:pPr eaLnBrk="1" hangingPunct="1"/>
            <a:endParaRPr lang="en-US" dirty="0" smtClean="0"/>
          </a:p>
        </p:txBody>
      </p:sp>
      <p:sp>
        <p:nvSpPr>
          <p:cNvPr id="6" name="Footer Placeholder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49154" name="Rectangle 2"/>
          <p:cNvSpPr>
            <a:spLocks noGrp="1" noChangeArrowheads="1"/>
          </p:cNvSpPr>
          <p:nvPr>
            <p:ph type="title"/>
          </p:nvPr>
        </p:nvSpPr>
        <p:spPr>
          <a:ln/>
        </p:spPr>
        <p:txBody>
          <a:bodyPr/>
          <a:lstStyle/>
          <a:p>
            <a:pPr eaLnBrk="1" hangingPunct="1"/>
            <a:r>
              <a:rPr lang="en-US" smtClean="0"/>
              <a:t>Wall Street Journal</a:t>
            </a:r>
          </a:p>
        </p:txBody>
      </p:sp>
      <p:pic>
        <p:nvPicPr>
          <p:cNvPr id="4915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4724400"/>
            <a:ext cx="25241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791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5"/>
          <p:cNvSpPr>
            <a:spLocks noGrp="1" noChangeArrowheads="1"/>
          </p:cNvSpPr>
          <p:nvPr>
            <p:ph type="ftr" sz="quarter" idx="3"/>
          </p:nvPr>
        </p:nvSpPr>
        <p:spPr>
          <a:xfrm>
            <a:off x="76200" y="6324600"/>
            <a:ext cx="3733800" cy="384175"/>
          </a:xfr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7170" name="Rectangle 2"/>
          <p:cNvSpPr>
            <a:spLocks noGrp="1" noChangeArrowheads="1"/>
          </p:cNvSpPr>
          <p:nvPr>
            <p:ph type="title"/>
          </p:nvPr>
        </p:nvSpPr>
        <p:spPr>
          <a:xfrm>
            <a:off x="457200" y="274638"/>
            <a:ext cx="8305800" cy="1096962"/>
          </a:xfrm>
        </p:spPr>
        <p:txBody>
          <a:bodyPr>
            <a:normAutofit fontScale="90000"/>
          </a:bodyPr>
          <a:lstStyle/>
          <a:p>
            <a:pPr eaLnBrk="1" hangingPunct="1">
              <a:defRPr/>
            </a:pPr>
            <a:r>
              <a:rPr lang="en-US" dirty="0" smtClean="0">
                <a:latin typeface="Times New Roman" pitchFamily="18" charset="0"/>
              </a:rPr>
              <a:t>Building A Definition of Economics</a:t>
            </a:r>
            <a:br>
              <a:rPr lang="en-US" dirty="0" smtClean="0">
                <a:latin typeface="Times New Roman" pitchFamily="18" charset="0"/>
              </a:rPr>
            </a:br>
            <a:r>
              <a:rPr lang="en-US" dirty="0" smtClean="0">
                <a:latin typeface="Times New Roman" pitchFamily="18" charset="0"/>
              </a:rPr>
              <a:t>~ </a:t>
            </a:r>
            <a:r>
              <a:rPr lang="en-US" dirty="0" smtClean="0"/>
              <a:t>Goods and Bads ~</a:t>
            </a:r>
          </a:p>
        </p:txBody>
      </p:sp>
      <p:sp>
        <p:nvSpPr>
          <p:cNvPr id="7171" name="Rectangle 3"/>
          <p:cNvSpPr>
            <a:spLocks noGrp="1" noChangeArrowheads="1"/>
          </p:cNvSpPr>
          <p:nvPr>
            <p:ph type="body" idx="4294967295"/>
          </p:nvPr>
        </p:nvSpPr>
        <p:spPr>
          <a:xfrm>
            <a:off x="914400" y="1600200"/>
            <a:ext cx="8229600" cy="4525963"/>
          </a:xfrm>
        </p:spPr>
        <p:txBody>
          <a:bodyPr/>
          <a:lstStyle/>
          <a:p>
            <a:pPr eaLnBrk="1" hangingPunct="1">
              <a:buClr>
                <a:srgbClr val="002060"/>
              </a:buClr>
              <a:buFont typeface="Wingdings" pitchFamily="2" charset="2"/>
              <a:buChar char="Ø"/>
            </a:pPr>
            <a:r>
              <a:rPr lang="en-US" smtClean="0"/>
              <a:t>Good - Anything from which individuals receive utility or satisfaction</a:t>
            </a:r>
          </a:p>
          <a:p>
            <a:pPr eaLnBrk="1" hangingPunct="1">
              <a:buClr>
                <a:srgbClr val="002060"/>
              </a:buClr>
              <a:buFont typeface="Wingdings" pitchFamily="2" charset="2"/>
              <a:buChar char="Ø"/>
            </a:pPr>
            <a:r>
              <a:rPr lang="en-US" smtClean="0"/>
              <a:t>Utility - The satisfaction one receives from a good</a:t>
            </a:r>
          </a:p>
          <a:p>
            <a:pPr eaLnBrk="1" hangingPunct="1">
              <a:buClr>
                <a:srgbClr val="002060"/>
              </a:buClr>
              <a:buFont typeface="Wingdings" pitchFamily="2" charset="2"/>
              <a:buChar char="Ø"/>
            </a:pPr>
            <a:r>
              <a:rPr lang="en-US" smtClean="0"/>
              <a:t>Bad - Anything from which individuals receive disutility or dissatisfaction</a:t>
            </a:r>
          </a:p>
          <a:p>
            <a:pPr eaLnBrk="1" hangingPunct="1">
              <a:buClr>
                <a:srgbClr val="002060"/>
              </a:buClr>
              <a:buFont typeface="Wingdings" pitchFamily="2" charset="2"/>
              <a:buChar char="Ø"/>
            </a:pPr>
            <a:r>
              <a:rPr lang="en-US" smtClean="0"/>
              <a:t>Disutility - The dissatisfaction one receives from a bad</a:t>
            </a:r>
          </a:p>
          <a:p>
            <a:pPr eaLnBrk="1" hangingPunct="1">
              <a:buClr>
                <a:srgbClr val="002060"/>
              </a:buClr>
              <a:buFont typeface="Wingdings" pitchFamily="2" charset="2"/>
              <a:buChar char="ü"/>
            </a:pPr>
            <a:endParaRPr lang="en-US" b="1" smtClean="0"/>
          </a:p>
        </p:txBody>
      </p:sp>
      <p:sp>
        <p:nvSpPr>
          <p:cNvPr id="6" name="Rounded Rectangle 5">
            <a:hlinkClick r:id="rId4" action="ppaction://hlinksldjump"/>
          </p:cNvPr>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Tree>
    <p:custDataLst>
      <p:tags r:id="rId1"/>
    </p:custDataLst>
    <p:extLst>
      <p:ext uri="{BB962C8B-B14F-4D97-AF65-F5344CB8AC3E}">
        <p14:creationId xmlns:p14="http://schemas.microsoft.com/office/powerpoint/2010/main" val="199858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20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20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20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2000"/>
                                        <p:tgtEl>
                                          <p:spTgt spid="7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idx="1"/>
          </p:nvPr>
        </p:nvSpPr>
        <p:spPr>
          <a:xfrm>
            <a:off x="533400" y="1600200"/>
            <a:ext cx="8229600" cy="4525963"/>
          </a:xfrm>
          <a:noFill/>
          <a:extLst>
            <a:ext uri="{909E8E84-426E-40DD-AFC4-6F175D3DCCD1}">
              <a14:hiddenFill xmlns:a14="http://schemas.microsoft.com/office/drawing/2010/main">
                <a:solidFill>
                  <a:srgbClr val="FFFFFF"/>
                </a:solidFill>
              </a14:hiddenFill>
            </a:ext>
          </a:extLst>
        </p:spPr>
        <p:txBody>
          <a:bodyPr/>
          <a:lstStyle/>
          <a:p>
            <a:pPr marL="0" indent="0" algn="ctr" eaLnBrk="1" hangingPunct="1">
              <a:buNone/>
            </a:pPr>
            <a:r>
              <a:rPr lang="en-US" sz="4000" dirty="0" smtClean="0"/>
              <a:t>New York Times</a:t>
            </a:r>
          </a:p>
          <a:p>
            <a:pPr marL="0" indent="0" algn="ctr" eaLnBrk="1" hangingPunct="1">
              <a:buNone/>
            </a:pPr>
            <a:r>
              <a:rPr lang="en-US" sz="2400" dirty="0" smtClean="0">
                <a:hlinkClick r:id="rId3"/>
              </a:rPr>
              <a:t>http://www.nytimes.com/pages/business/index.html</a:t>
            </a:r>
            <a:endParaRPr lang="en-US" sz="2400" dirty="0" smtClean="0"/>
          </a:p>
          <a:p>
            <a:pPr marL="0" indent="0" eaLnBrk="1" hangingPunct="1">
              <a:buNone/>
            </a:pPr>
            <a:endParaRPr lang="en-US" sz="2400" dirty="0" smtClean="0"/>
          </a:p>
          <a:p>
            <a:pPr marL="0" indent="0" algn="ctr" eaLnBrk="1" hangingPunct="1">
              <a:buNone/>
            </a:pPr>
            <a:r>
              <a:rPr lang="en-US" sz="4000" dirty="0" smtClean="0"/>
              <a:t>Financial Times</a:t>
            </a:r>
          </a:p>
          <a:p>
            <a:pPr marL="0" indent="0" algn="ctr" eaLnBrk="1" hangingPunct="1">
              <a:buNone/>
            </a:pPr>
            <a:r>
              <a:rPr lang="en-US" sz="2400" dirty="0" smtClean="0">
                <a:hlinkClick r:id="rId4"/>
              </a:rPr>
              <a:t>http://www.ft.com/home/us</a:t>
            </a:r>
            <a:endParaRPr lang="en-US" sz="2400" dirty="0" smtClean="0"/>
          </a:p>
          <a:p>
            <a:pPr marL="0" indent="0" algn="ctr" eaLnBrk="1" hangingPunct="1">
              <a:buNone/>
            </a:pPr>
            <a:endParaRPr lang="en-US" sz="2400" dirty="0" smtClean="0"/>
          </a:p>
          <a:p>
            <a:pPr marL="0" indent="0" algn="ctr" eaLnBrk="1" hangingPunct="1">
              <a:buNone/>
            </a:pPr>
            <a:r>
              <a:rPr lang="en-US" sz="4000" dirty="0" smtClean="0"/>
              <a:t>The Economist</a:t>
            </a:r>
          </a:p>
          <a:p>
            <a:pPr marL="0" indent="0" algn="ctr" eaLnBrk="1" hangingPunct="1">
              <a:buNone/>
            </a:pPr>
            <a:r>
              <a:rPr lang="en-US" sz="2400" dirty="0" smtClean="0">
                <a:hlinkClick r:id="rId5"/>
              </a:rPr>
              <a:t>http://www.economist.com/index.html</a:t>
            </a:r>
            <a:endParaRPr lang="en-US" sz="2400" dirty="0" smtClean="0"/>
          </a:p>
        </p:txBody>
      </p:sp>
      <p:sp>
        <p:nvSpPr>
          <p:cNvPr id="5" name="Rectangle 5"/>
          <p:cNvSpPr>
            <a:spLocks noGrp="1" noChangeArrowheads="1"/>
          </p:cNvSpPr>
          <p:nvPr>
            <p:ph type="ftr" sz="quarter" idx="3"/>
          </p:nvPr>
        </p:nvSpPr>
        <p:spPr>
          <a:xfrm>
            <a:off x="76200" y="6324600"/>
            <a:ext cx="3733800" cy="384175"/>
          </a:xfrm>
          <a:prstGeom prst="rect">
            <a:avLst/>
          </a:prstGeo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50178" name="Rectangle 2"/>
          <p:cNvSpPr>
            <a:spLocks noGrp="1" noChangeArrowheads="1"/>
          </p:cNvSpPr>
          <p:nvPr>
            <p:ph type="title"/>
          </p:nvPr>
        </p:nvSpPr>
        <p:spPr>
          <a:ln/>
        </p:spPr>
        <p:txBody>
          <a:bodyPr>
            <a:normAutofit fontScale="90000"/>
          </a:bodyPr>
          <a:lstStyle/>
          <a:p>
            <a:pPr eaLnBrk="1" hangingPunct="1"/>
            <a:r>
              <a:rPr lang="en-US" sz="3600" smtClean="0"/>
              <a:t>Other Useful Sources of Current Economic News</a:t>
            </a:r>
          </a:p>
        </p:txBody>
      </p:sp>
    </p:spTree>
    <p:extLst>
      <p:ext uri="{BB962C8B-B14F-4D97-AF65-F5344CB8AC3E}">
        <p14:creationId xmlns:p14="http://schemas.microsoft.com/office/powerpoint/2010/main" val="3082047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Grp="1" noChangeArrowheads="1"/>
          </p:cNvSpPr>
          <p:nvPr>
            <p:ph type="ftr" sz="quarter" idx="3"/>
          </p:nvPr>
        </p:nvSpPr>
        <p:spPr>
          <a:xfrm>
            <a:off x="76200" y="6324600"/>
            <a:ext cx="3733800" cy="384175"/>
          </a:xfr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8196" name="Rectangle 4"/>
          <p:cNvSpPr>
            <a:spLocks noGrp="1" noChangeArrowheads="1"/>
          </p:cNvSpPr>
          <p:nvPr>
            <p:ph type="title"/>
          </p:nvPr>
        </p:nvSpPr>
        <p:spPr/>
        <p:txBody>
          <a:bodyPr>
            <a:normAutofit fontScale="90000"/>
          </a:bodyPr>
          <a:lstStyle/>
          <a:p>
            <a:pPr eaLnBrk="1" hangingPunct="1">
              <a:defRPr/>
            </a:pPr>
            <a:r>
              <a:rPr lang="en-US" dirty="0" smtClean="0">
                <a:latin typeface="Times New Roman" pitchFamily="18" charset="0"/>
              </a:rPr>
              <a:t>Building A Definition of Economics </a:t>
            </a:r>
            <a:br>
              <a:rPr lang="en-US" dirty="0" smtClean="0">
                <a:latin typeface="Times New Roman" pitchFamily="18" charset="0"/>
              </a:rPr>
            </a:br>
            <a:r>
              <a:rPr lang="en-US" dirty="0" smtClean="0">
                <a:latin typeface="Times New Roman" pitchFamily="18" charset="0"/>
              </a:rPr>
              <a:t>~ Resources ~</a:t>
            </a:r>
          </a:p>
        </p:txBody>
      </p:sp>
      <p:sp>
        <p:nvSpPr>
          <p:cNvPr id="8195" name="Rectangle 3"/>
          <p:cNvSpPr>
            <a:spLocks noGrp="1" noChangeArrowheads="1"/>
          </p:cNvSpPr>
          <p:nvPr>
            <p:ph type="body" idx="4294967295"/>
          </p:nvPr>
        </p:nvSpPr>
        <p:spPr>
          <a:xfrm>
            <a:off x="381000" y="1600200"/>
            <a:ext cx="4267200" cy="4267200"/>
          </a:xfrm>
        </p:spPr>
        <p:txBody>
          <a:bodyPr/>
          <a:lstStyle/>
          <a:p>
            <a:pPr eaLnBrk="1" hangingPunct="1"/>
            <a:endParaRPr lang="en-US" sz="3600" b="1" dirty="0" smtClean="0"/>
          </a:p>
          <a:p>
            <a:pPr marL="0" indent="0" eaLnBrk="1" hangingPunct="1">
              <a:buClr>
                <a:srgbClr val="663300"/>
              </a:buClr>
              <a:buNone/>
            </a:pPr>
            <a:r>
              <a:rPr lang="en-US" sz="2800" b="1" dirty="0" smtClean="0"/>
              <a:t>    </a:t>
            </a:r>
            <a:r>
              <a:rPr lang="en-US" sz="3600" u="sng" dirty="0" smtClean="0"/>
              <a:t>Land</a:t>
            </a:r>
            <a:r>
              <a:rPr lang="en-US" sz="3600" dirty="0" smtClean="0"/>
              <a:t> - All natural resources, such as minerals, forests, water, and unimproved land</a:t>
            </a:r>
            <a:endParaRPr lang="en-US" sz="3600" b="1" dirty="0" smtClean="0"/>
          </a:p>
          <a:p>
            <a:pPr eaLnBrk="1" hangingPunct="1">
              <a:buClr>
                <a:srgbClr val="663300"/>
              </a:buClr>
            </a:pPr>
            <a:endParaRPr lang="en-US" b="1" dirty="0" smtClean="0"/>
          </a:p>
          <a:p>
            <a:pPr eaLnBrk="1" hangingPunct="1">
              <a:buClr>
                <a:srgbClr val="663300"/>
              </a:buClr>
            </a:pPr>
            <a:endParaRPr lang="en-US" sz="3300" b="1" dirty="0" smtClean="0"/>
          </a:p>
        </p:txBody>
      </p:sp>
      <p:pic>
        <p:nvPicPr>
          <p:cNvPr id="6148" name="Picture 6" descr="38014_p3401"/>
          <p:cNvPicPr>
            <a:picLocks noChangeAspect="1" noChangeArrowheads="1"/>
          </p:cNvPicPr>
          <p:nvPr/>
        </p:nvPicPr>
        <p:blipFill>
          <a:blip r:embed="rId4" cstate="print"/>
          <a:srcRect/>
          <a:stretch>
            <a:fillRect/>
          </a:stretch>
        </p:blipFill>
        <p:spPr bwMode="auto">
          <a:xfrm>
            <a:off x="4876800" y="2362200"/>
            <a:ext cx="3962400" cy="2651125"/>
          </a:xfrm>
          <a:prstGeom prst="rect">
            <a:avLst/>
          </a:prstGeom>
          <a:noFill/>
          <a:ln w="12700">
            <a:solidFill>
              <a:schemeClr val="accent4"/>
            </a:solidFill>
            <a:miter lim="800000"/>
            <a:headEnd/>
            <a:tailEnd/>
          </a:ln>
        </p:spPr>
      </p:pic>
      <p:sp>
        <p:nvSpPr>
          <p:cNvPr id="6" name="Rounded Rectangle 5"/>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5" action="ppaction://hlinksldjump"/>
              </a:rPr>
              <a:t>Click to return to “In this Lesson”</a:t>
            </a:r>
            <a:endParaRPr lang="en-US" sz="1050" dirty="0">
              <a:solidFill>
                <a:srgbClr val="C00000"/>
              </a:solidFill>
            </a:endParaRPr>
          </a:p>
        </p:txBody>
      </p:sp>
    </p:spTree>
    <p:custDataLst>
      <p:tags r:id="rId1"/>
    </p:custDataLst>
    <p:extLst>
      <p:ext uri="{BB962C8B-B14F-4D97-AF65-F5344CB8AC3E}">
        <p14:creationId xmlns:p14="http://schemas.microsoft.com/office/powerpoint/2010/main" val="1563601875"/>
      </p:ext>
    </p:extLst>
  </p:cSld>
  <p:clrMapOvr>
    <a:masterClrMapping/>
  </p:clrMapOvr>
  <mc:AlternateContent xmlns:mc="http://schemas.openxmlformats.org/markup-compatibility/2006" xmlns:p14="http://schemas.microsoft.com/office/powerpoint/2010/main">
    <mc:Choice Requires="p14">
      <p:transition spd="slow" p14:dur="2000" advTm="4875"/>
    </mc:Choice>
    <mc:Fallback xmlns="">
      <p:transition spd="slow" advTm="4875"/>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195">
                                            <p:txEl>
                                              <p:pRg st="1" end="1"/>
                                            </p:txEl>
                                          </p:spTgt>
                                        </p:tgtEl>
                                        <p:attrNameLst>
                                          <p:attrName>style.visibility</p:attrName>
                                        </p:attrNameLst>
                                      </p:cBhvr>
                                      <p:to>
                                        <p:strVal val="visible"/>
                                      </p:to>
                                    </p:set>
                                    <p:animEffect transition="in" filter="fade">
                                      <p:cBhvr>
                                        <p:cTn id="7" dur="2000"/>
                                        <p:tgtEl>
                                          <p:spTgt spid="81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Grp="1" noChangeArrowheads="1"/>
          </p:cNvSpPr>
          <p:nvPr>
            <p:ph type="ftr" sz="quarter" idx="3"/>
          </p:nvPr>
        </p:nvSpPr>
        <p:spPr>
          <a:xfrm>
            <a:off x="76200" y="6324600"/>
            <a:ext cx="3733800" cy="384175"/>
          </a:xfr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31746" name="Rectangle 2"/>
          <p:cNvSpPr>
            <a:spLocks noGrp="1" noChangeArrowheads="1"/>
          </p:cNvSpPr>
          <p:nvPr>
            <p:ph type="title"/>
          </p:nvPr>
        </p:nvSpPr>
        <p:spPr/>
        <p:txBody>
          <a:bodyPr>
            <a:normAutofit fontScale="90000"/>
          </a:bodyPr>
          <a:lstStyle/>
          <a:p>
            <a:pPr eaLnBrk="1" hangingPunct="1">
              <a:defRPr/>
            </a:pPr>
            <a:r>
              <a:rPr lang="en-US" dirty="0" smtClean="0">
                <a:latin typeface="Times New Roman" pitchFamily="18" charset="0"/>
              </a:rPr>
              <a:t>Building A Definition of Economics </a:t>
            </a:r>
            <a:br>
              <a:rPr lang="en-US" dirty="0" smtClean="0">
                <a:latin typeface="Times New Roman" pitchFamily="18" charset="0"/>
              </a:rPr>
            </a:br>
            <a:r>
              <a:rPr lang="en-US" dirty="0" smtClean="0">
                <a:latin typeface="Times New Roman" pitchFamily="18" charset="0"/>
              </a:rPr>
              <a:t>~ Resources ~</a:t>
            </a:r>
          </a:p>
        </p:txBody>
      </p:sp>
      <p:sp>
        <p:nvSpPr>
          <p:cNvPr id="31747" name="Rectangle 3"/>
          <p:cNvSpPr>
            <a:spLocks noGrp="1" noChangeArrowheads="1"/>
          </p:cNvSpPr>
          <p:nvPr>
            <p:ph type="body" idx="4294967295"/>
          </p:nvPr>
        </p:nvSpPr>
        <p:spPr>
          <a:xfrm>
            <a:off x="304800" y="1600200"/>
            <a:ext cx="4343400" cy="4267200"/>
          </a:xfrm>
        </p:spPr>
        <p:txBody>
          <a:bodyPr/>
          <a:lstStyle/>
          <a:p>
            <a:pPr eaLnBrk="1" hangingPunct="1"/>
            <a:endParaRPr lang="en-US" sz="3600" b="1" dirty="0" smtClean="0"/>
          </a:p>
          <a:p>
            <a:pPr marL="0" indent="0" eaLnBrk="1" hangingPunct="1">
              <a:buClr>
                <a:srgbClr val="663300"/>
              </a:buClr>
              <a:buNone/>
            </a:pPr>
            <a:r>
              <a:rPr lang="en-US" sz="2800" b="1" dirty="0" smtClean="0"/>
              <a:t>    </a:t>
            </a:r>
            <a:r>
              <a:rPr lang="en-US" sz="3600" u="sng" dirty="0" smtClean="0"/>
              <a:t>Labor</a:t>
            </a:r>
            <a:r>
              <a:rPr lang="en-US" sz="3600" dirty="0" smtClean="0"/>
              <a:t> - The physical and mental talents people contribute to the production process</a:t>
            </a:r>
          </a:p>
          <a:p>
            <a:pPr eaLnBrk="1" hangingPunct="1">
              <a:buClr>
                <a:srgbClr val="663300"/>
              </a:buClr>
            </a:pPr>
            <a:endParaRPr lang="en-US" sz="3600" dirty="0" smtClean="0"/>
          </a:p>
        </p:txBody>
      </p:sp>
      <p:pic>
        <p:nvPicPr>
          <p:cNvPr id="7172" name="Picture 8" descr="MPPH01890J0000[1]"/>
          <p:cNvPicPr>
            <a:picLocks noChangeAspect="1" noChangeArrowheads="1"/>
          </p:cNvPicPr>
          <p:nvPr/>
        </p:nvPicPr>
        <p:blipFill>
          <a:blip r:embed="rId4" cstate="print"/>
          <a:srcRect/>
          <a:stretch>
            <a:fillRect/>
          </a:stretch>
        </p:blipFill>
        <p:spPr bwMode="auto">
          <a:xfrm>
            <a:off x="6019800" y="2209800"/>
            <a:ext cx="2211388" cy="3352800"/>
          </a:xfrm>
          <a:prstGeom prst="rect">
            <a:avLst/>
          </a:prstGeom>
          <a:noFill/>
          <a:ln w="9525">
            <a:solidFill>
              <a:schemeClr val="accent4"/>
            </a:solidFill>
            <a:miter lim="800000"/>
            <a:headEnd/>
            <a:tailEnd/>
          </a:ln>
        </p:spPr>
      </p:pic>
      <p:sp>
        <p:nvSpPr>
          <p:cNvPr id="6" name="Rounded Rectangle 5"/>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5" action="ppaction://hlinksldjump"/>
              </a:rPr>
              <a:t>Click to return to “In this Lesson”</a:t>
            </a:r>
            <a:endParaRPr lang="en-US" sz="1050" dirty="0">
              <a:solidFill>
                <a:srgbClr val="C00000"/>
              </a:solidFill>
            </a:endParaRPr>
          </a:p>
        </p:txBody>
      </p:sp>
      <p:sp>
        <p:nvSpPr>
          <p:cNvPr id="7" name="Rounded Rectangle 6">
            <a:hlinkClick r:id="rId5" action="ppaction://hlinksldjump"/>
          </p:cNvPr>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5" action="ppaction://hlinksldjump"/>
              </a:rPr>
              <a:t>Click to return to “In this Lesson”</a:t>
            </a:r>
            <a:endParaRPr lang="en-US" sz="1050" dirty="0">
              <a:solidFill>
                <a:srgbClr val="C00000"/>
              </a:solidFill>
            </a:endParaRPr>
          </a:p>
        </p:txBody>
      </p:sp>
    </p:spTree>
    <p:custDataLst>
      <p:tags r:id="rId1"/>
    </p:custDataLst>
    <p:extLst>
      <p:ext uri="{BB962C8B-B14F-4D97-AF65-F5344CB8AC3E}">
        <p14:creationId xmlns:p14="http://schemas.microsoft.com/office/powerpoint/2010/main" val="321745978"/>
      </p:ext>
    </p:extLst>
  </p:cSld>
  <p:clrMapOvr>
    <a:masterClrMapping/>
  </p:clrMapOvr>
  <mc:AlternateContent xmlns:mc="http://schemas.openxmlformats.org/markup-compatibility/2006" xmlns:p14="http://schemas.microsoft.com/office/powerpoint/2010/main">
    <mc:Choice Requires="p14">
      <p:transition spd="slow" p14:dur="2000" advTm="4875"/>
    </mc:Choice>
    <mc:Fallback xmlns="">
      <p:transition spd="slow" advTm="4875"/>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1747">
                                            <p:txEl>
                                              <p:pRg st="1" end="1"/>
                                            </p:txEl>
                                          </p:spTgt>
                                        </p:tgtEl>
                                        <p:attrNameLst>
                                          <p:attrName>style.visibility</p:attrName>
                                        </p:attrNameLst>
                                      </p:cBhvr>
                                      <p:to>
                                        <p:strVal val="visible"/>
                                      </p:to>
                                    </p:set>
                                    <p:animEffect transition="in" filter="fade">
                                      <p:cBhvr>
                                        <p:cTn id="7" dur="2000"/>
                                        <p:tgtEl>
                                          <p:spTgt spid="317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Grp="1" noChangeArrowheads="1"/>
          </p:cNvSpPr>
          <p:nvPr>
            <p:ph type="ftr" sz="quarter" idx="3"/>
          </p:nvPr>
        </p:nvSpPr>
        <p:spPr>
          <a:xfrm>
            <a:off x="76200" y="6324600"/>
            <a:ext cx="3733800" cy="384175"/>
          </a:xfr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19460" name="Rectangle 4"/>
          <p:cNvSpPr>
            <a:spLocks noGrp="1" noChangeArrowheads="1"/>
          </p:cNvSpPr>
          <p:nvPr>
            <p:ph type="title"/>
          </p:nvPr>
        </p:nvSpPr>
        <p:spPr/>
        <p:txBody>
          <a:bodyPr>
            <a:normAutofit fontScale="90000"/>
          </a:bodyPr>
          <a:lstStyle/>
          <a:p>
            <a:pPr eaLnBrk="1" hangingPunct="1">
              <a:defRPr/>
            </a:pPr>
            <a:r>
              <a:rPr lang="en-US" dirty="0" smtClean="0">
                <a:latin typeface="Times New Roman" pitchFamily="18" charset="0"/>
              </a:rPr>
              <a:t>Building A Definition of Economics </a:t>
            </a:r>
            <a:br>
              <a:rPr lang="en-US" dirty="0" smtClean="0">
                <a:latin typeface="Times New Roman" pitchFamily="18" charset="0"/>
              </a:rPr>
            </a:br>
            <a:r>
              <a:rPr lang="en-US" dirty="0" smtClean="0">
                <a:latin typeface="Times New Roman" pitchFamily="18" charset="0"/>
              </a:rPr>
              <a:t>~ Resources ~</a:t>
            </a:r>
          </a:p>
        </p:txBody>
      </p:sp>
      <p:sp>
        <p:nvSpPr>
          <p:cNvPr id="19461" name="Rectangle 5"/>
          <p:cNvSpPr>
            <a:spLocks noChangeArrowheads="1"/>
          </p:cNvSpPr>
          <p:nvPr/>
        </p:nvSpPr>
        <p:spPr bwMode="auto">
          <a:xfrm>
            <a:off x="3657600" y="1430953"/>
            <a:ext cx="50292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sz="2400" b="1" dirty="0">
              <a:latin typeface="Palatino Linotype" pitchFamily="18" charset="0"/>
            </a:endParaRPr>
          </a:p>
          <a:p>
            <a:r>
              <a:rPr lang="en-US" sz="3600" u="sng" dirty="0">
                <a:latin typeface="Palatino Linotype" pitchFamily="18" charset="0"/>
              </a:rPr>
              <a:t>Capital</a:t>
            </a:r>
            <a:r>
              <a:rPr lang="en-US" sz="3600" dirty="0">
                <a:latin typeface="Palatino Linotype" pitchFamily="18" charset="0"/>
              </a:rPr>
              <a:t> - Produced goods that can be used as inputs for further production, such as factories, machinery, tools, computers, and buildings</a:t>
            </a:r>
          </a:p>
          <a:p>
            <a:endParaRPr lang="en-US" sz="3600" dirty="0">
              <a:solidFill>
                <a:srgbClr val="993300"/>
              </a:solidFill>
              <a:latin typeface="Palatino Linotype" pitchFamily="18" charset="0"/>
            </a:endParaRPr>
          </a:p>
        </p:txBody>
      </p:sp>
      <p:sp>
        <p:nvSpPr>
          <p:cNvPr id="6" name="Rounded Rectangle 5"/>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
        <p:nvSpPr>
          <p:cNvPr id="7" name="Rounded Rectangle 6">
            <a:hlinkClick r:id="rId4" action="ppaction://hlinksldjump"/>
          </p:cNvPr>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pic>
        <p:nvPicPr>
          <p:cNvPr id="1026" name="Picture 2" descr="C:\Users\James\AppData\Local\Microsoft\Windows\Temporary Internet Files\Content.IE5\JYN78ALO\MP90040041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2057400"/>
            <a:ext cx="3083719" cy="304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44903949"/>
      </p:ext>
    </p:extLst>
  </p:cSld>
  <p:clrMapOvr>
    <a:masterClrMapping/>
  </p:clrMapOvr>
  <mc:AlternateContent xmlns:mc="http://schemas.openxmlformats.org/markup-compatibility/2006" xmlns:p14="http://schemas.microsoft.com/office/powerpoint/2010/main">
    <mc:Choice Requires="p14">
      <p:transition spd="slow" p14:dur="2000" advTm="10671"/>
    </mc:Choice>
    <mc:Fallback xmlns="">
      <p:transition spd="slow" advTm="10671"/>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9461">
                                            <p:txEl>
                                              <p:pRg st="1" end="1"/>
                                            </p:txEl>
                                          </p:spTgt>
                                        </p:tgtEl>
                                        <p:attrNameLst>
                                          <p:attrName>style.visibility</p:attrName>
                                        </p:attrNameLst>
                                      </p:cBhvr>
                                      <p:to>
                                        <p:strVal val="visible"/>
                                      </p:to>
                                    </p:set>
                                    <p:animEffect transition="in" filter="fade">
                                      <p:cBhvr>
                                        <p:cTn id="7" dur="2000"/>
                                        <p:tgtEl>
                                          <p:spTgt spid="1946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Grp="1" noChangeArrowheads="1"/>
          </p:cNvSpPr>
          <p:nvPr>
            <p:ph type="ftr" sz="quarter" idx="3"/>
          </p:nvPr>
        </p:nvSpPr>
        <p:spPr>
          <a:xfrm>
            <a:off x="76200" y="6324600"/>
            <a:ext cx="3733800" cy="384175"/>
          </a:xfrm>
          <a:ln/>
        </p:spPr>
        <p:txBody>
          <a:bodyPr>
            <a:normAutofit fontScale="92500" lnSpcReduction="10000"/>
          </a:bodyPr>
          <a:lstStyle/>
          <a:p>
            <a:pPr algn="l"/>
            <a:r>
              <a:rPr lang="en-US" sz="800" dirty="0" smtClean="0"/>
              <a:t>© 2014 </a:t>
            </a:r>
            <a:r>
              <a:rPr lang="en-US" sz="800" dirty="0" err="1" smtClean="0"/>
              <a:t>Cengage</a:t>
            </a:r>
            <a:r>
              <a:rPr lang="en-US" sz="800" dirty="0" smtClean="0"/>
              <a:t> Learning. All Rights Reserved. May not be copied, scanned, or duplicated, in whole or in part, except for use as permitted in a license distributed with  certain product , service, or otherwise on password-protected website for classroom use</a:t>
            </a:r>
            <a:endParaRPr lang="en-US" sz="800" dirty="0"/>
          </a:p>
        </p:txBody>
      </p:sp>
      <p:sp>
        <p:nvSpPr>
          <p:cNvPr id="33794" name="Rectangle 2"/>
          <p:cNvSpPr>
            <a:spLocks noGrp="1" noChangeArrowheads="1"/>
          </p:cNvSpPr>
          <p:nvPr>
            <p:ph type="title"/>
          </p:nvPr>
        </p:nvSpPr>
        <p:spPr/>
        <p:txBody>
          <a:bodyPr>
            <a:normAutofit fontScale="90000"/>
          </a:bodyPr>
          <a:lstStyle/>
          <a:p>
            <a:pPr eaLnBrk="1" hangingPunct="1">
              <a:defRPr/>
            </a:pPr>
            <a:r>
              <a:rPr lang="en-US" dirty="0" smtClean="0">
                <a:latin typeface="Times New Roman" pitchFamily="18" charset="0"/>
              </a:rPr>
              <a:t>Building A Definition of Economics </a:t>
            </a:r>
            <a:br>
              <a:rPr lang="en-US" dirty="0" smtClean="0">
                <a:latin typeface="Times New Roman" pitchFamily="18" charset="0"/>
              </a:rPr>
            </a:br>
            <a:r>
              <a:rPr lang="en-US" dirty="0" smtClean="0">
                <a:latin typeface="Times New Roman" pitchFamily="18" charset="0"/>
              </a:rPr>
              <a:t>~ Resources ~</a:t>
            </a:r>
          </a:p>
        </p:txBody>
      </p:sp>
      <p:sp>
        <p:nvSpPr>
          <p:cNvPr id="33795" name="Rectangle 3"/>
          <p:cNvSpPr>
            <a:spLocks noChangeArrowheads="1"/>
          </p:cNvSpPr>
          <p:nvPr/>
        </p:nvSpPr>
        <p:spPr bwMode="auto">
          <a:xfrm>
            <a:off x="457200" y="2209800"/>
            <a:ext cx="8305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Wingdings" pitchFamily="2" charset="2"/>
              <a:buNone/>
            </a:pPr>
            <a:r>
              <a:rPr lang="en-US" sz="2800" u="sng" dirty="0">
                <a:latin typeface="Palatino Linotype" pitchFamily="18" charset="0"/>
              </a:rPr>
              <a:t>Entrepreneurship</a:t>
            </a:r>
            <a:r>
              <a:rPr lang="en-US" sz="2800" dirty="0">
                <a:latin typeface="Palatino Linotype" pitchFamily="18" charset="0"/>
              </a:rPr>
              <a:t> - The particular talent that some people have for:</a:t>
            </a:r>
          </a:p>
          <a:p>
            <a:pPr marL="230188">
              <a:buFont typeface="Wingdings" pitchFamily="2" charset="2"/>
              <a:buChar char="Ø"/>
            </a:pPr>
            <a:r>
              <a:rPr lang="en-US" sz="2800" dirty="0">
                <a:latin typeface="Palatino Linotype" pitchFamily="18" charset="0"/>
              </a:rPr>
              <a:t>organizing the resources of land, labor, and capital to produce goods</a:t>
            </a:r>
          </a:p>
          <a:p>
            <a:pPr marL="230188">
              <a:buFont typeface="Wingdings" pitchFamily="2" charset="2"/>
              <a:buChar char="Ø"/>
            </a:pPr>
            <a:r>
              <a:rPr lang="en-US" sz="2800" dirty="0">
                <a:latin typeface="Palatino Linotype" pitchFamily="18" charset="0"/>
              </a:rPr>
              <a:t>seeking new business opportunities</a:t>
            </a:r>
          </a:p>
          <a:p>
            <a:pPr marL="230188">
              <a:buFont typeface="Wingdings" pitchFamily="2" charset="2"/>
              <a:buChar char="Ø"/>
            </a:pPr>
            <a:r>
              <a:rPr lang="en-US" sz="2800" dirty="0" smtClean="0">
                <a:latin typeface="Palatino Linotype" pitchFamily="18" charset="0"/>
              </a:rPr>
              <a:t>developing </a:t>
            </a:r>
            <a:r>
              <a:rPr lang="en-US" sz="2800" dirty="0">
                <a:latin typeface="Palatino Linotype" pitchFamily="18" charset="0"/>
              </a:rPr>
              <a:t>new ways of doing </a:t>
            </a:r>
            <a:r>
              <a:rPr lang="en-US" sz="2800" dirty="0" smtClean="0">
                <a:latin typeface="Palatino Linotype" pitchFamily="18" charset="0"/>
              </a:rPr>
              <a:t>things</a:t>
            </a:r>
            <a:endParaRPr lang="en-US" sz="2800" dirty="0">
              <a:latin typeface="Palatino Linotype" pitchFamily="18" charset="0"/>
            </a:endParaRPr>
          </a:p>
        </p:txBody>
      </p:sp>
      <p:sp>
        <p:nvSpPr>
          <p:cNvPr id="6" name="Rounded Rectangle 5"/>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
        <p:nvSpPr>
          <p:cNvPr id="7" name="Rounded Rectangle 6">
            <a:hlinkClick r:id="rId4" action="ppaction://hlinksldjump"/>
          </p:cNvPr>
          <p:cNvSpPr/>
          <p:nvPr/>
        </p:nvSpPr>
        <p:spPr bwMode="auto">
          <a:xfrm>
            <a:off x="7848600" y="6019800"/>
            <a:ext cx="1066800" cy="609600"/>
          </a:xfrm>
          <a:prstGeom prst="roundRect">
            <a:avLst>
              <a:gd name="adj" fmla="val 16667"/>
            </a:avLst>
          </a:prstGeom>
          <a:solidFill>
            <a:srgbClr val="FFFF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n-US" sz="1050" dirty="0">
                <a:solidFill>
                  <a:srgbClr val="C00000"/>
                </a:solidFill>
                <a:hlinkClick r:id="rId4" action="ppaction://hlinksldjump"/>
              </a:rPr>
              <a:t>Click to return to “In this Lesson”</a:t>
            </a:r>
            <a:endParaRPr lang="en-US" sz="1050" dirty="0">
              <a:solidFill>
                <a:srgbClr val="C00000"/>
              </a:solidFill>
            </a:endParaRPr>
          </a:p>
        </p:txBody>
      </p:sp>
    </p:spTree>
    <p:custDataLst>
      <p:tags r:id="rId1"/>
    </p:custDataLst>
    <p:extLst>
      <p:ext uri="{BB962C8B-B14F-4D97-AF65-F5344CB8AC3E}">
        <p14:creationId xmlns:p14="http://schemas.microsoft.com/office/powerpoint/2010/main" val="4039949172"/>
      </p:ext>
    </p:extLst>
  </p:cSld>
  <p:clrMapOvr>
    <a:masterClrMapping/>
  </p:clrMapOvr>
  <mc:AlternateContent xmlns:mc="http://schemas.openxmlformats.org/markup-compatibility/2006" xmlns:p14="http://schemas.microsoft.com/office/powerpoint/2010/main">
    <mc:Choice Requires="p14">
      <p:transition spd="slow" p14:dur="2000" advTm="10671"/>
    </mc:Choice>
    <mc:Fallback xmlns="">
      <p:transition spd="slow" advTm="10671"/>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fade">
                                      <p:cBhvr>
                                        <p:cTn id="7" dur="2000"/>
                                        <p:tgtEl>
                                          <p:spTgt spid="337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fade">
                                      <p:cBhvr>
                                        <p:cTn id="12" dur="3000"/>
                                        <p:tgtEl>
                                          <p:spTgt spid="337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795">
                                            <p:txEl>
                                              <p:pRg st="2" end="2"/>
                                            </p:txEl>
                                          </p:spTgt>
                                        </p:tgtEl>
                                        <p:attrNameLst>
                                          <p:attrName>style.visibility</p:attrName>
                                        </p:attrNameLst>
                                      </p:cBhvr>
                                      <p:to>
                                        <p:strVal val="visible"/>
                                      </p:to>
                                    </p:set>
                                    <p:animEffect transition="in" filter="fade">
                                      <p:cBhvr>
                                        <p:cTn id="17" dur="3000"/>
                                        <p:tgtEl>
                                          <p:spTgt spid="337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795">
                                            <p:txEl>
                                              <p:pRg st="3" end="3"/>
                                            </p:txEl>
                                          </p:spTgt>
                                        </p:tgtEl>
                                        <p:attrNameLst>
                                          <p:attrName>style.visibility</p:attrName>
                                        </p:attrNameLst>
                                      </p:cBhvr>
                                      <p:to>
                                        <p:strVal val="visible"/>
                                      </p:to>
                                    </p:set>
                                    <p:animEffect transition="in" filter="fade">
                                      <p:cBhvr>
                                        <p:cTn id="22" dur="3000"/>
                                        <p:tgtEl>
                                          <p:spTgt spid="337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1.5"/>
</p:tagLst>
</file>

<file path=ppt/tags/tag2.xml><?xml version="1.0" encoding="utf-8"?>
<p:tagLst xmlns:a="http://schemas.openxmlformats.org/drawingml/2006/main" xmlns:r="http://schemas.openxmlformats.org/officeDocument/2006/relationships" xmlns:p="http://schemas.openxmlformats.org/presentationml/2006/main">
  <p:tag name="TIMING" val="|.9"/>
</p:tagLst>
</file>

<file path=ppt/tags/tag3.xml><?xml version="1.0" encoding="utf-8"?>
<p:tagLst xmlns:a="http://schemas.openxmlformats.org/drawingml/2006/main" xmlns:r="http://schemas.openxmlformats.org/officeDocument/2006/relationships" xmlns:p="http://schemas.openxmlformats.org/presentationml/2006/main">
  <p:tag name="TIMING" val="|.9"/>
</p:tagLst>
</file>

<file path=ppt/tags/tag4.xml><?xml version="1.0" encoding="utf-8"?>
<p:tagLst xmlns:a="http://schemas.openxmlformats.org/drawingml/2006/main" xmlns:r="http://schemas.openxmlformats.org/officeDocument/2006/relationships" xmlns:p="http://schemas.openxmlformats.org/presentationml/2006/main">
  <p:tag name="TIMING" val="|.8|2|1.4|1.4"/>
</p:tagLst>
</file>

<file path=ppt/tags/tag5.xml><?xml version="1.0" encoding="utf-8"?>
<p:tagLst xmlns:a="http://schemas.openxmlformats.org/drawingml/2006/main" xmlns:r="http://schemas.openxmlformats.org/officeDocument/2006/relationships" xmlns:p="http://schemas.openxmlformats.org/presentationml/2006/main">
  <p:tag name="TIMING" val="|1|1.6"/>
</p:tagLst>
</file>

<file path=ppt/tags/tag6.xml><?xml version="1.0" encoding="utf-8"?>
<p:tagLst xmlns:a="http://schemas.openxmlformats.org/drawingml/2006/main" xmlns:r="http://schemas.openxmlformats.org/officeDocument/2006/relationships" xmlns:p="http://schemas.openxmlformats.org/presentationml/2006/main">
  <p:tag name="TIMING" val="|1|1.6"/>
</p:tagLst>
</file>

<file path=ppt/tags/tag7.xml><?xml version="1.0" encoding="utf-8"?>
<p:tagLst xmlns:a="http://schemas.openxmlformats.org/drawingml/2006/main" xmlns:r="http://schemas.openxmlformats.org/officeDocument/2006/relationships" xmlns:p="http://schemas.openxmlformats.org/presentationml/2006/main">
  <p:tag name="TIMING" val="|.2|2.9"/>
</p:tagLst>
</file>

<file path=ppt/tags/tag8.xml><?xml version="1.0" encoding="utf-8"?>
<p:tagLst xmlns:a="http://schemas.openxmlformats.org/drawingml/2006/main" xmlns:r="http://schemas.openxmlformats.org/officeDocument/2006/relationships" xmlns:p="http://schemas.openxmlformats.org/presentationml/2006/main">
  <p:tag name="TIMING" val="|.2|2.9"/>
</p:tagLst>
</file>

<file path=ppt/theme/theme1.xml><?xml version="1.0" encoding="utf-8"?>
<a:theme xmlns:a="http://schemas.openxmlformats.org/drawingml/2006/main" name="TS10188134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Stockticker</Template>
  <TotalTime>226</TotalTime>
  <Words>4833</Words>
  <Application>Microsoft Office PowerPoint</Application>
  <PresentationFormat>On-screen Show (4:3)</PresentationFormat>
  <Paragraphs>376</Paragraphs>
  <Slides>50</Slides>
  <Notes>47</Notes>
  <HiddenSlides>22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Palatino Linotype</vt:lpstr>
      <vt:lpstr>Times New Roman</vt:lpstr>
      <vt:lpstr>Wingdings</vt:lpstr>
      <vt:lpstr>TS101881346</vt:lpstr>
      <vt:lpstr>PowerPoint Presentation</vt:lpstr>
      <vt:lpstr>In This Lesson I</vt:lpstr>
      <vt:lpstr>In This Lesson II</vt:lpstr>
      <vt:lpstr>In This Lesson III</vt:lpstr>
      <vt:lpstr>Building A Definition of Economics ~ Goods and Bads ~</vt:lpstr>
      <vt:lpstr>Building A Definition of Economics  ~ Resources ~</vt:lpstr>
      <vt:lpstr>Building A Definition of Economics  ~ Resources ~</vt:lpstr>
      <vt:lpstr>Building A Definition of Economics  ~ Resources ~</vt:lpstr>
      <vt:lpstr>Building A Definition of Economics  ~ Resources ~</vt:lpstr>
      <vt:lpstr>Scarcity</vt:lpstr>
      <vt:lpstr>Economics, the Science of Scarcity</vt:lpstr>
      <vt:lpstr>Scarcity’s Effects</vt:lpstr>
      <vt:lpstr>Rationing Device</vt:lpstr>
      <vt:lpstr>Self Test</vt:lpstr>
      <vt:lpstr>Self Test</vt:lpstr>
      <vt:lpstr>Self Test</vt:lpstr>
      <vt:lpstr>Opportunity Costs</vt:lpstr>
      <vt:lpstr>Scarcity, Choice and Opportunity Costs</vt:lpstr>
      <vt:lpstr>Marginal Benefits</vt:lpstr>
      <vt:lpstr>Marginal Costs</vt:lpstr>
      <vt:lpstr>Decisions at the Margin</vt:lpstr>
      <vt:lpstr>Study or Play</vt:lpstr>
      <vt:lpstr>Graphing Workshop Working with Graphs</vt:lpstr>
      <vt:lpstr>Efficiency</vt:lpstr>
      <vt:lpstr>Incentives</vt:lpstr>
      <vt:lpstr>Unintended Effects</vt:lpstr>
      <vt:lpstr>Exchange/Trade</vt:lpstr>
      <vt:lpstr>Self Test</vt:lpstr>
      <vt:lpstr>Self Test</vt:lpstr>
      <vt:lpstr>Self Test</vt:lpstr>
      <vt:lpstr>Self Test</vt:lpstr>
      <vt:lpstr>Self Test</vt:lpstr>
      <vt:lpstr>The Market and Government Addressing Issues</vt:lpstr>
      <vt:lpstr>The Market and Government</vt:lpstr>
      <vt:lpstr>The Market and Government</vt:lpstr>
      <vt:lpstr>Ceteris Paribus</vt:lpstr>
      <vt:lpstr>Theory</vt:lpstr>
      <vt:lpstr>Abstract</vt:lpstr>
      <vt:lpstr>Self Test</vt:lpstr>
      <vt:lpstr>Self Test</vt:lpstr>
      <vt:lpstr>Self Test</vt:lpstr>
      <vt:lpstr>Self Test</vt:lpstr>
      <vt:lpstr>Self Test (continued)</vt:lpstr>
      <vt:lpstr>Economic Categories Positive vs. Normative Economics</vt:lpstr>
      <vt:lpstr>Economic Categories Microeconomics</vt:lpstr>
      <vt:lpstr>Microeconomic Questions </vt:lpstr>
      <vt:lpstr>Economic Categories Macroeconomics</vt:lpstr>
      <vt:lpstr>Macroeconomic Questions</vt:lpstr>
      <vt:lpstr>Wall Street Journal</vt:lpstr>
      <vt:lpstr>Other Useful Sources of Current Economic News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Q Dao</dc:creator>
  <cp:lastModifiedBy>Minh Dao</cp:lastModifiedBy>
  <cp:revision>26</cp:revision>
  <dcterms:created xsi:type="dcterms:W3CDTF">2012-09-21T15:47:08Z</dcterms:created>
  <dcterms:modified xsi:type="dcterms:W3CDTF">2017-08-21T21:44:33Z</dcterms:modified>
</cp:coreProperties>
</file>